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60" r:id="rId4"/>
    <p:sldId id="266" r:id="rId5"/>
    <p:sldId id="290" r:id="rId6"/>
    <p:sldId id="291" r:id="rId7"/>
    <p:sldId id="272" r:id="rId8"/>
    <p:sldId id="270" r:id="rId9"/>
    <p:sldId id="292" r:id="rId10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15" r:id="rId21"/>
    <p:sldId id="302" r:id="rId22"/>
    <p:sldId id="311" r:id="rId23"/>
    <p:sldId id="303" r:id="rId24"/>
    <p:sldId id="304" r:id="rId25"/>
    <p:sldId id="305" r:id="rId26"/>
    <p:sldId id="306" r:id="rId27"/>
    <p:sldId id="307" r:id="rId28"/>
    <p:sldId id="308" r:id="rId29"/>
    <p:sldId id="310" r:id="rId30"/>
    <p:sldId id="309" r:id="rId31"/>
    <p:sldId id="312" r:id="rId32"/>
    <p:sldId id="288" r:id="rId33"/>
    <p:sldId id="313" r:id="rId34"/>
    <p:sldId id="314" r:id="rId35"/>
    <p:sldId id="31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00"/>
    <a:srgbClr val="F5F28C"/>
    <a:srgbClr val="F7E656"/>
    <a:srgbClr val="FCC432"/>
    <a:srgbClr val="FCC431"/>
    <a:srgbClr val="000000"/>
    <a:srgbClr val="4D4D4D"/>
    <a:srgbClr val="655D83"/>
    <a:srgbClr val="80808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867033" y="2900833"/>
            <a:ext cx="5172000" cy="382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415933"/>
            <a:ext cx="6630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4193133"/>
            <a:ext cx="332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6.png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1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Text Box 20"/>
          <p:cNvSpPr txBox="1"/>
          <p:nvPr/>
        </p:nvSpPr>
        <p:spPr>
          <a:xfrm>
            <a:off x="1875155" y="2767965"/>
            <a:ext cx="85439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3000" b="1" dirty="0">
                <a:ln w="6350">
                  <a:solidFill>
                    <a:schemeClr val="tx1"/>
                  </a:solidFill>
                </a:ln>
                <a:solidFill>
                  <a:schemeClr val="tx2">
                    <a:lumMod val="25000"/>
                  </a:schemeClr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Helvetica Neue Bold" panose="02000503000000020004" charset="0"/>
                <a:ea typeface="Apple SD Gothic Neo Heavy" panose="02000300000000000000" charset="-122"/>
                <a:cs typeface="Helvetica Neue Bold" panose="02000503000000020004" charset="0"/>
                <a:sym typeface="+mn-ea"/>
              </a:rPr>
              <a:t>SANDI KURNIA</a:t>
            </a:r>
            <a:endParaRPr lang="en-US" sz="3000" b="1" dirty="0">
              <a:ln w="6350">
                <a:solidFill>
                  <a:schemeClr val="tx1"/>
                </a:solidFill>
              </a:ln>
              <a:solidFill>
                <a:schemeClr val="tx2">
                  <a:lumMod val="25000"/>
                </a:schemeClr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Helvetica Neue Bold" panose="02000503000000020004" charset="0"/>
              <a:ea typeface="Apple SD Gothic Neo Heavy" panose="02000300000000000000" charset="-122"/>
              <a:cs typeface="Helvetica Neue Bold" panose="02000503000000020004" charset="0"/>
              <a:sym typeface="+mn-ea"/>
            </a:endParaRPr>
          </a:p>
          <a:p>
            <a:pPr algn="ctr"/>
            <a:r>
              <a:rPr lang="en-US" sz="3000" b="1" dirty="0">
                <a:ln w="6350">
                  <a:solidFill>
                    <a:schemeClr val="tx1"/>
                  </a:solidFill>
                </a:ln>
                <a:solidFill>
                  <a:schemeClr val="tx2">
                    <a:lumMod val="25000"/>
                  </a:schemeClr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Helvetica Neue Bold" panose="02000503000000020004" charset="0"/>
                <a:ea typeface="Apple SD Gothic Neo Heavy" panose="02000300000000000000" charset="-122"/>
                <a:cs typeface="Helvetica Neue Bold" panose="02000503000000020004" charset="0"/>
                <a:sym typeface="+mn-ea"/>
              </a:rPr>
              <a:t>QA 15</a:t>
            </a:r>
            <a:endParaRPr lang="en-US" sz="3000" b="1" dirty="0">
              <a:ln w="6350">
                <a:solidFill>
                  <a:schemeClr val="tx1"/>
                </a:solidFill>
              </a:ln>
              <a:solidFill>
                <a:schemeClr val="tx2">
                  <a:lumMod val="25000"/>
                </a:schemeClr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Helvetica Neue Bold" panose="02000503000000020004" charset="0"/>
              <a:ea typeface="Apple SD Gothic Neo Heavy" panose="02000300000000000000" charset="-122"/>
              <a:cs typeface="Helvetica Neue Bold" panose="0200050300000002000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225425" y="95885"/>
            <a:ext cx="43033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5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Add Comment 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57580" y="584200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337310" y="980440"/>
            <a:ext cx="706882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comment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bold format using bold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italic format using italic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strikethrough format using strikethrought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with background color using background color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font size format using font size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the ordered list format function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the drop-down unordered list function by input text in the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by upload supported file in the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by input files using 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upload supported image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input image using 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upload supported video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valid video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cancels to add new comment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57580" y="4381500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337310" y="4827905"/>
            <a:ext cx="78708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comment with input empty text in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comment with input empty text using space button as empty character in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by upload unsupported file in the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by input invalid url in the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upload unsupported image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input invalid url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upload unsupported video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input invalid video url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496425" y="1999615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15 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496425" y="535051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7 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1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87,5%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226060" y="95885"/>
            <a:ext cx="45408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6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Reply Comment 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58215" y="584200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337945" y="980440"/>
            <a:ext cx="706882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bold format using bold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italic format using italic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strikethrough format using strikethrought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with background color using background color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font size format using font size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the ordered list format function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the drop-down unordered list function by input text in the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by upload supported file in the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by 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upload supported image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input image using 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upload supported video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valid video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cancels to add new comment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58215" y="4381500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337945" y="4827905"/>
            <a:ext cx="81584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 with input empty text in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 with input empty text using space button as empty character in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function by upload unsupported file in the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by input invalid url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upload unsupported image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input invalid url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upload unsupported video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input invalid video url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496425" y="1999615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15 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496425" y="535051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7 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1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87,5%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225425" y="95885"/>
            <a:ext cx="42919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7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Edit Comment 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57580" y="584200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337310" y="980440"/>
            <a:ext cx="706882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bold format using bold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italic format using italic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strikethrough format using strikethrought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with background color using background color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font size format using font size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the ordered list format function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the drop-down unordered list function by input text in the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by upload supported file in the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by 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upload supported image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input image using 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upload supported video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valid video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cancels to edit comment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57580" y="4381500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337310" y="4827905"/>
            <a:ext cx="79476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 with input empty text in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 with input empty text using space button as empty character in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function by upload unsupported file in the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by input invalid url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upload unsupported image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image by input invalid url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upload unsupported video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video by input invalid video url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496425" y="1999615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15 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496425" y="535051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7 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1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87,5%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225425" y="793750"/>
            <a:ext cx="46602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8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Delete Comment 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57580" y="1282065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337310" y="1678305"/>
            <a:ext cx="2802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delete comment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cancel delete comment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5425" y="3242310"/>
            <a:ext cx="542290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9"/>
            </a:pPr>
            <a:r>
              <a:rPr lang="en-US" sz="22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Give Cheers on Comment</a:t>
            </a:r>
            <a:endParaRPr lang="en-US" sz="22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57580" y="3730625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37310" y="4126865"/>
            <a:ext cx="563943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give cheers on comment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give cheers on comment by input emoticon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cancel give cheers on comment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25425" y="2624455"/>
            <a:ext cx="35458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+mj-lt"/>
              <a:buNone/>
            </a:pPr>
            <a:r>
              <a:rPr lang="en-US" sz="2400" b="1" i="1">
                <a:latin typeface="Helvetica Neue Bold Italic" panose="02000503000000020004" charset="0"/>
                <a:cs typeface="Helvetica Neue Bold Italic" panose="02000503000000020004" charset="0"/>
                <a:sym typeface="+mn-ea"/>
              </a:rPr>
              <a:t>Additional Web Testing</a:t>
            </a:r>
            <a:endParaRPr lang="en-US" sz="2400" b="1" i="1">
              <a:latin typeface="Helvetica Neue Bold Italic" panose="02000503000000020004" charset="0"/>
              <a:cs typeface="Helvetica Neue Bold Italic" panose="020005030000000200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57580" y="4892040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337310" y="5288280"/>
            <a:ext cx="75342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give cheers on comment by input empty text in cheers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give cheers on comment by input empty text using spaces button as character in cheers field</a:t>
            </a:r>
            <a:endParaRPr lang="en-US" sz="1400">
              <a:solidFill>
                <a:schemeClr val="bg1"/>
              </a:solidFill>
              <a:highlight>
                <a:srgbClr val="FF0000"/>
              </a:highlight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186545" y="1254125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2 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186545" y="4034155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3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186545" y="526034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1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1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50%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9" grpId="0"/>
      <p:bldP spid="9" grpId="1"/>
      <p:bldP spid="10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47650" y="406400"/>
            <a:ext cx="625094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10"/>
            </a:pPr>
            <a:r>
              <a:rPr lang="en-US" sz="22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Give Cheers on Reply Comment</a:t>
            </a:r>
            <a:endParaRPr lang="en-US" sz="22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79805" y="864235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59535" y="1260475"/>
            <a:ext cx="607695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give cheers on reply comment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give cheers on reply comment by input emoticon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cancel give cheers on reply comment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79805" y="2025650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359535" y="2421890"/>
            <a:ext cx="74949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give cheers on reply comment by input empty text in cheers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give cheers on reply comment by input empty text using spaces button as character in cheers field</a:t>
            </a:r>
            <a:endParaRPr lang="en-US" sz="1400">
              <a:solidFill>
                <a:schemeClr val="bg1"/>
              </a:solidFill>
              <a:highlight>
                <a:srgbClr val="FF0000"/>
              </a:highlight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854440" y="1102995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3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854440" y="232918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1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1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50%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 Shot 2023-01-02 at 20.19.38"/>
          <p:cNvPicPr>
            <a:picLocks noChangeAspect="1"/>
          </p:cNvPicPr>
          <p:nvPr/>
        </p:nvPicPr>
        <p:blipFill>
          <a:blip r:embed="rId1"/>
          <a:srcRect t="10970"/>
          <a:stretch>
            <a:fillRect/>
          </a:stretch>
        </p:blipFill>
        <p:spPr>
          <a:xfrm>
            <a:off x="3555365" y="236220"/>
            <a:ext cx="5081905" cy="3150235"/>
          </a:xfrm>
          <a:prstGeom prst="rect">
            <a:avLst/>
          </a:prstGeom>
        </p:spPr>
      </p:pic>
      <p:pic>
        <p:nvPicPr>
          <p:cNvPr id="5" name="Picture 4" descr="Screen Shot 2023-01-02 at 20.22.15"/>
          <p:cNvPicPr>
            <a:picLocks noChangeAspect="1"/>
          </p:cNvPicPr>
          <p:nvPr/>
        </p:nvPicPr>
        <p:blipFill>
          <a:blip r:embed="rId2"/>
          <a:srcRect t="13533"/>
          <a:stretch>
            <a:fillRect/>
          </a:stretch>
        </p:blipFill>
        <p:spPr>
          <a:xfrm>
            <a:off x="3554730" y="3545840"/>
            <a:ext cx="5082540" cy="30594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9535" y="236855"/>
            <a:ext cx="3590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+mj-lt"/>
              <a:buNone/>
            </a:pPr>
            <a:r>
              <a:rPr lang="en-US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Cucumber Report Results for</a:t>
            </a:r>
            <a:endParaRPr lang="en-US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  <a:p>
            <a:pPr indent="0" algn="l">
              <a:buFont typeface="+mj-lt"/>
              <a:buNone/>
            </a:pPr>
            <a:r>
              <a:rPr lang="en-US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All of Add comment feature</a:t>
            </a:r>
            <a:endParaRPr lang="en-US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637905" y="1627505"/>
            <a:ext cx="2540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Positive Add Comment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8589645" y="4891405"/>
            <a:ext cx="26371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Negative Add Comment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87630" y="715010"/>
            <a:ext cx="5108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+mj-lt"/>
              <a:buNone/>
            </a:pPr>
            <a:r>
              <a:rPr lang="en-US" sz="20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BUG / DEFECT</a:t>
            </a:r>
            <a:endParaRPr lang="en-US" sz="20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63550" y="1171575"/>
            <a:ext cx="29267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/>
            </a:pPr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Add Checkin 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77925" y="1508760"/>
            <a:ext cx="89808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 input empty text using spaces button as empty character in type your question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63550" y="1831340"/>
            <a:ext cx="29190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2"/>
            </a:pPr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Edit Checkin 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77925" y="2168525"/>
            <a:ext cx="89706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checkin with input empty text in type your question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checkin with input empty text using spaces button as empty character in type your question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73710" y="2737485"/>
            <a:ext cx="30841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3"/>
            </a:pPr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Add Comment 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188085" y="3074670"/>
            <a:ext cx="9000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comment with input empty text using space button as empty character in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73710" y="3395980"/>
            <a:ext cx="32423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4"/>
            </a:pPr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Reply Comment 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188085" y="3733165"/>
            <a:ext cx="87039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 with input empty text using space button as empty character in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73710" y="4054475"/>
            <a:ext cx="30765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5"/>
            </a:pPr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Edit Comment 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188085" y="4391660"/>
            <a:ext cx="8611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 with input empty text using space button as empty character in tell your story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473710" y="4698365"/>
            <a:ext cx="4119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6"/>
            </a:pPr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Give Cheers on Comment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188085" y="4960620"/>
            <a:ext cx="83419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give cheers on comment by input empty text using spaces button as character in cheers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73710" y="5255895"/>
            <a:ext cx="47224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7"/>
            </a:pPr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Give Cheers on Reply Comment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188085" y="5518150"/>
            <a:ext cx="87795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give cheers on reply comment by input empty text using spaces button as character in cheers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 Shot 2023-01-02 at 19.12.16"/>
          <p:cNvPicPr>
            <a:picLocks noChangeAspect="1"/>
          </p:cNvPicPr>
          <p:nvPr/>
        </p:nvPicPr>
        <p:blipFill>
          <a:blip r:embed="rId1"/>
          <a:srcRect t="454"/>
          <a:stretch>
            <a:fillRect/>
          </a:stretch>
        </p:blipFill>
        <p:spPr>
          <a:xfrm>
            <a:off x="1026795" y="1076325"/>
            <a:ext cx="4436110" cy="5537835"/>
          </a:xfrm>
          <a:prstGeom prst="rect">
            <a:avLst/>
          </a:prstGeom>
        </p:spPr>
      </p:pic>
      <p:pic>
        <p:nvPicPr>
          <p:cNvPr id="4" name="Picture 3" descr="Screen Shot 2023-01-02 at 19.12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25" y="3534410"/>
            <a:ext cx="5066665" cy="307975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463550" y="429260"/>
            <a:ext cx="24695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+mj-lt"/>
              <a:buNone/>
            </a:pPr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Add Checkin 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26795" y="766445"/>
            <a:ext cx="86379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 input empty text using spaces button as empty character in type your question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7155" y="60960"/>
            <a:ext cx="3202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+mj-lt"/>
              <a:buNone/>
            </a:pPr>
            <a:r>
              <a:rPr lang="en-US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Report bug / defect on card</a:t>
            </a:r>
            <a:endParaRPr lang="en-US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7" name="Google Shape;637;p49"/>
          <p:cNvPicPr preferRelativeResize="0"/>
          <p:nvPr/>
        </p:nvPicPr>
        <p:blipFill>
          <a:blip r:embed="rId1">
            <a:alphaModFix amt="17000"/>
            <a:lum bright="18000" contrast="-30000"/>
          </a:blip>
          <a:stretch>
            <a:fillRect/>
          </a:stretch>
        </p:blipFill>
        <p:spPr>
          <a:xfrm>
            <a:off x="0" y="68580"/>
            <a:ext cx="7646670" cy="677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795" y="2766060"/>
            <a:ext cx="5241925" cy="1325880"/>
          </a:xfrm>
        </p:spPr>
        <p:txBody>
          <a:bodyPr/>
          <a:p>
            <a:r>
              <a:rPr lang="en-US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 Bold" panose="02000503000000020004" charset="0"/>
                <a:cs typeface="Helvetica Neue Bold" panose="02000503000000020004" charset="0"/>
              </a:rPr>
              <a:t>MOBILE TESTING</a:t>
            </a:r>
            <a:endParaRPr lang="en-US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Neue Bold" panose="02000503000000020004" charset="0"/>
              <a:cs typeface="Helvetica Neue Bold" panose="020005030000000200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5668645" y="1596390"/>
            <a:ext cx="5544185" cy="358457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r>
              <a:rPr lang="en-US" sz="2400" b="1" dirty="0">
                <a:latin typeface="Helvetica Bold" charset="0"/>
                <a:cs typeface="Helvetica Bold" charset="0"/>
              </a:rPr>
              <a:t>APPIUM INSPECTOR</a:t>
            </a:r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r>
              <a:rPr lang="en-US" sz="1200" dirty="0">
                <a:latin typeface="Helvetica" charset="0"/>
                <a:cs typeface="Helvetica" charset="0"/>
              </a:rPr>
              <a:t>Ver 2022.9.1</a:t>
            </a:r>
            <a:endParaRPr lang="en-US" sz="1200" dirty="0">
              <a:latin typeface="Helvetica" charset="0"/>
              <a:cs typeface="Helvetica" charset="0"/>
            </a:endParaRPr>
          </a:p>
        </p:txBody>
      </p:sp>
      <p:grpSp>
        <p:nvGrpSpPr>
          <p:cNvPr id="314" name="Google Shape;314;p35"/>
          <p:cNvGrpSpPr/>
          <p:nvPr/>
        </p:nvGrpSpPr>
        <p:grpSpPr>
          <a:xfrm>
            <a:off x="4950779" y="1431626"/>
            <a:ext cx="6992947" cy="4097084"/>
            <a:chOff x="3409554" y="1138966"/>
            <a:chExt cx="5244710" cy="3072813"/>
          </a:xfrm>
          <a:solidFill>
            <a:schemeClr val="bg1">
              <a:lumMod val="50000"/>
            </a:schemeClr>
          </a:solidFill>
        </p:grpSpPr>
        <p:sp>
          <p:nvSpPr>
            <p:cNvPr id="3" name="Google Shape;315;p35"/>
            <p:cNvSpPr/>
            <p:nvPr/>
          </p:nvSpPr>
          <p:spPr>
            <a:xfrm>
              <a:off x="3838454" y="1138966"/>
              <a:ext cx="4385300" cy="2935345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409554" y="4130915"/>
              <a:ext cx="5244710" cy="80863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317;p35"/>
            <p:cNvSpPr/>
            <p:nvPr/>
          </p:nvSpPr>
          <p:spPr>
            <a:xfrm>
              <a:off x="3409554" y="4066224"/>
              <a:ext cx="5243901" cy="64690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5643068" y="4066224"/>
              <a:ext cx="767972" cy="40432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Text Box 20"/>
          <p:cNvSpPr txBox="1"/>
          <p:nvPr/>
        </p:nvSpPr>
        <p:spPr>
          <a:xfrm>
            <a:off x="447040" y="2806700"/>
            <a:ext cx="45040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Helvetica Bold" charset="0"/>
                <a:ea typeface="Apple SD Gothic Neo Heavy" panose="02000300000000000000" charset="-122"/>
                <a:cs typeface="Helvetica Bold" charset="0"/>
                <a:sym typeface="+mn-ea"/>
              </a:rPr>
              <a:t>APPIUM INSPECTOR</a:t>
            </a:r>
            <a:endParaRPr 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Helvetica Bold" charset="0"/>
              <a:ea typeface="Apple SD Gothic Neo Heavy" panose="02000300000000000000" charset="-122"/>
              <a:cs typeface="Helvetica Bold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7675" y="3513455"/>
            <a:ext cx="4502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Is used to identify the UI elements of the application being tested</a:t>
            </a:r>
            <a:endParaRPr lang="en-US"/>
          </a:p>
        </p:txBody>
      </p:sp>
      <p:pic>
        <p:nvPicPr>
          <p:cNvPr id="6" name="Picture 5" descr="Screen Shot 2023-01-03 at 12.56.12"/>
          <p:cNvPicPr>
            <a:picLocks noChangeAspect="1"/>
          </p:cNvPicPr>
          <p:nvPr/>
        </p:nvPicPr>
        <p:blipFill>
          <a:blip r:embed="rId1">
            <a:clrChange>
              <a:clrFrom>
                <a:srgbClr val="F2F2F2">
                  <a:alpha val="100000"/>
                </a:srgbClr>
              </a:clrFrom>
              <a:clrTo>
                <a:srgbClr val="F2F2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2795" y="1979295"/>
            <a:ext cx="263525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 with low confidence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7836918" y="3876398"/>
            <a:ext cx="2833023" cy="929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53" y="46389"/>
            <a:ext cx="10939780" cy="648547"/>
          </a:xfrm>
        </p:spPr>
        <p:txBody>
          <a:bodyPr/>
          <a:lstStyle/>
          <a:p>
            <a:pPr algn="ctr"/>
            <a:r>
              <a:rPr lang="en-US" sz="3735" dirty="0">
                <a:solidFill>
                  <a:schemeClr val="tx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Helvetica Neue Bold" panose="02000503000000020004" charset="0"/>
                <a:cs typeface="Helvetica Neue Bold" panose="02000503000000020004" charset="0"/>
              </a:rPr>
              <a:t>OVERVIEW</a:t>
            </a:r>
            <a:endParaRPr lang="en-US" sz="3735" dirty="0">
              <a:solidFill>
                <a:schemeClr val="tx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Helvetica Neue Bold" panose="02000503000000020004" charset="0"/>
              <a:cs typeface="Helvetica Neue Bold" panose="020005030000000200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1758" y="629964"/>
            <a:ext cx="2516563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"/>
            </a:pP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Helvetica Neue Bold" panose="02000503000000020004" charset="0"/>
                <a:cs typeface="Helvetica Neue Bold" panose="02000503000000020004" charset="0"/>
              </a:rPr>
              <a:t>REQUIREMENT</a:t>
            </a:r>
            <a:endParaRPr lang="en-US" sz="1600" b="1" dirty="0">
              <a:solidFill>
                <a:schemeClr val="tx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Helvetica Neue Bold" panose="02000503000000020004" charset="0"/>
              <a:cs typeface="Helvetica Neue Bold" panose="020005030000000200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98170" y="923290"/>
            <a:ext cx="5265420" cy="220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sz="1335" dirty="0" err="1">
                <a:sym typeface="+mn-ea"/>
              </a:rPr>
              <a:t>Web Testing :</a:t>
            </a:r>
            <a:endParaRPr lang="en-US" sz="1335" dirty="0" err="1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ym typeface="+mn-ea"/>
              </a:rPr>
              <a:t>Membuat</a:t>
            </a:r>
            <a:r>
              <a:rPr lang="en-US" sz="1200" dirty="0">
                <a:sym typeface="+mn-ea"/>
              </a:rPr>
              <a:t> dan melakukan automation testing pada fitur yang telah ditentukan di Staging Cicle Web</a:t>
            </a:r>
            <a:endParaRPr lang="en-US" sz="1200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sz="1335" dirty="0" err="1">
                <a:sym typeface="+mn-ea"/>
              </a:rPr>
              <a:t>Mobile Testing :</a:t>
            </a:r>
            <a:endParaRPr lang="en-US" sz="1335" dirty="0" err="1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ym typeface="+mn-ea"/>
              </a:rPr>
              <a:t>Membuat</a:t>
            </a:r>
            <a:r>
              <a:rPr lang="en-US" sz="1200" dirty="0">
                <a:sym typeface="+mn-ea"/>
              </a:rPr>
              <a:t> dan melakukan automation testing pada fitur yang telah ditentukan di Staging Cicle App</a:t>
            </a:r>
            <a:endParaRPr lang="en-US" sz="1200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sz="1340" dirty="0" err="1">
                <a:sym typeface="+mn-ea"/>
              </a:rPr>
              <a:t>Programming Language :</a:t>
            </a:r>
            <a:endParaRPr lang="en-US" sz="1340" dirty="0" err="1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ym typeface="+mn-ea"/>
              </a:rPr>
              <a:t>Java</a:t>
            </a:r>
            <a:endParaRPr lang="en-US" sz="1200" dirty="0" err="1"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sz="1340" dirty="0" err="1">
                <a:sym typeface="+mn-ea"/>
              </a:rPr>
              <a:t>Framework :</a:t>
            </a:r>
            <a:endParaRPr lang="en-US" sz="1340" dirty="0" err="1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ym typeface="+mn-ea"/>
              </a:rPr>
              <a:t>Selenium</a:t>
            </a:r>
            <a:endParaRPr lang="en-US" sz="1200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Cucumber</a:t>
            </a:r>
            <a:endParaRPr lang="en-US" sz="1200" dirty="0"/>
          </a:p>
        </p:txBody>
      </p:sp>
      <p:sp>
        <p:nvSpPr>
          <p:cNvPr id="10" name="Text Box 9"/>
          <p:cNvSpPr txBox="1"/>
          <p:nvPr/>
        </p:nvSpPr>
        <p:spPr>
          <a:xfrm>
            <a:off x="420158" y="3130324"/>
            <a:ext cx="2944707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"/>
            </a:pP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SCOPE OF TESTING</a:t>
            </a:r>
            <a:endParaRPr lang="en-US" sz="1600" b="1" dirty="0">
              <a:solidFill>
                <a:schemeClr val="tx2">
                  <a:lumMod val="25000"/>
                </a:schemeClr>
              </a:solidFill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24376" y="3467753"/>
            <a:ext cx="4587240" cy="1737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sz="1335" dirty="0"/>
              <a:t>Checkin - main page</a:t>
            </a:r>
            <a:endParaRPr lang="en-US" sz="1335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sz="1335" dirty="0"/>
              <a:t>Checkin - add checkin</a:t>
            </a:r>
            <a:endParaRPr lang="en-US" sz="1335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sz="1335" dirty="0">
                <a:sym typeface="+mn-ea"/>
              </a:rPr>
              <a:t>Checkin </a:t>
            </a:r>
            <a:r>
              <a:rPr lang="en-US" sz="1335" dirty="0"/>
              <a:t>- edit checkin</a:t>
            </a:r>
            <a:endParaRPr lang="en-US" sz="1335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sz="1335" dirty="0">
                <a:sym typeface="+mn-ea"/>
              </a:rPr>
              <a:t>Checkin </a:t>
            </a:r>
            <a:r>
              <a:rPr lang="en-US" sz="1335" dirty="0"/>
              <a:t>- archive checkin</a:t>
            </a:r>
            <a:endParaRPr lang="en-US" sz="1335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sz="1335" dirty="0">
                <a:sym typeface="+mn-ea"/>
              </a:rPr>
              <a:t>Checkin </a:t>
            </a:r>
            <a:r>
              <a:rPr lang="en-US" sz="1335" dirty="0"/>
              <a:t>- add comment</a:t>
            </a:r>
            <a:endParaRPr lang="en-US" sz="1335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sz="1335" dirty="0">
                <a:sym typeface="+mn-ea"/>
              </a:rPr>
              <a:t>Checkin </a:t>
            </a:r>
            <a:r>
              <a:rPr lang="en-US" sz="1335" dirty="0"/>
              <a:t>- reply comment</a:t>
            </a:r>
            <a:endParaRPr lang="en-US" sz="1335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sz="1335" dirty="0">
                <a:sym typeface="+mn-ea"/>
              </a:rPr>
              <a:t>Checkin </a:t>
            </a:r>
            <a:r>
              <a:rPr lang="en-US" sz="1335" dirty="0"/>
              <a:t>- edit comment</a:t>
            </a:r>
            <a:endParaRPr lang="en-US" sz="1335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sz="1335" dirty="0">
                <a:sym typeface="+mn-ea"/>
              </a:rPr>
              <a:t>Checkin </a:t>
            </a:r>
            <a:r>
              <a:rPr lang="en-US" sz="1335" dirty="0"/>
              <a:t>- delete comment</a:t>
            </a:r>
            <a:endParaRPr lang="en-US" sz="1335" dirty="0"/>
          </a:p>
        </p:txBody>
      </p:sp>
      <p:sp>
        <p:nvSpPr>
          <p:cNvPr id="4" name="Text Box 6"/>
          <p:cNvSpPr txBox="1"/>
          <p:nvPr/>
        </p:nvSpPr>
        <p:spPr>
          <a:xfrm>
            <a:off x="420158" y="5257342"/>
            <a:ext cx="179579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"/>
            </a:pP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Helvetica Neue Bold" panose="02000503000000020004" charset="0"/>
                <a:cs typeface="Helvetica Neue Bold" panose="02000503000000020004" charset="0"/>
              </a:rPr>
              <a:t>Additional</a:t>
            </a:r>
            <a:endParaRPr lang="en-US" sz="1600" b="1" dirty="0">
              <a:solidFill>
                <a:schemeClr val="tx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Helvetica Neue Bold" panose="02000503000000020004" charset="0"/>
              <a:cs typeface="Helvetica Neue Bold" panose="0200050300000002000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485765" y="3876675"/>
            <a:ext cx="6711950" cy="2799080"/>
            <a:chOff x="4967" y="3438"/>
            <a:chExt cx="18439" cy="7689"/>
          </a:xfrm>
          <a:effectLst>
            <a:reflection blurRad="6350" stA="50000" endA="300" endPos="90000" dir="5400000" sy="-100000" algn="bl" rotWithShape="0"/>
          </a:effectLst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14560" y="10319"/>
              <a:ext cx="1346" cy="809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6214" y="9423"/>
              <a:ext cx="1921" cy="1663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9605" y="9423"/>
              <a:ext cx="710" cy="1441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10571" y="9423"/>
              <a:ext cx="710" cy="1441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9076" y="4869"/>
              <a:ext cx="9451" cy="5648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19156" y="4794"/>
              <a:ext cx="4251" cy="6069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4967" y="5610"/>
              <a:ext cx="3355" cy="5517"/>
            </a:xfrm>
            <a:prstGeom prst="rect">
              <a:avLst/>
            </a:prstGeom>
          </p:spPr>
        </p:pic>
        <p:pic>
          <p:nvPicPr>
            <p:cNvPr id="14" name="picture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12906" y="3438"/>
              <a:ext cx="1513" cy="1977"/>
            </a:xfrm>
            <a:prstGeom prst="rect">
              <a:avLst/>
            </a:prstGeom>
          </p:spPr>
        </p:pic>
      </p:grpSp>
      <p:sp>
        <p:nvSpPr>
          <p:cNvPr id="5" name="Text Box 11"/>
          <p:cNvSpPr txBox="1"/>
          <p:nvPr/>
        </p:nvSpPr>
        <p:spPr>
          <a:xfrm>
            <a:off x="611505" y="5594350"/>
            <a:ext cx="5666740" cy="1120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sz="1335"/>
              <a:t>Web Testing</a:t>
            </a:r>
            <a:endParaRPr lang="en-US" sz="1335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35" dirty="0">
                <a:sym typeface="+mn-ea"/>
              </a:rPr>
              <a:t>Checkin - give cheers on comment</a:t>
            </a:r>
            <a:endParaRPr lang="en-US" sz="1335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35" dirty="0">
                <a:sym typeface="+mn-ea"/>
              </a:rPr>
              <a:t>Checkin - give cheers on reply comment </a:t>
            </a:r>
            <a:endParaRPr lang="en-US" sz="1335" dirty="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sz="1335">
              <a:sym typeface="+mn-ea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sz="1335" dirty="0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5D83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522045" y="1930735"/>
            <a:ext cx="1585092" cy="3104587"/>
            <a:chOff x="2512351" y="1251665"/>
            <a:chExt cx="1318002" cy="2581460"/>
          </a:xfrm>
        </p:grpSpPr>
        <p:pic>
          <p:nvPicPr>
            <p:cNvPr id="8" name="Picture 7" descr="Graphical user interface, application&#10;&#10;Description automatically generated"/>
            <p:cNvPicPr>
              <a:picLocks noChangeAspect="1"/>
            </p:cNvPicPr>
            <p:nvPr/>
          </p:nvPicPr>
          <p:blipFill>
            <a:blip r:embed="rId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678" b="99473" l="0" r="95861">
                          <a14:foregroundMark x1="11482" y1="6777" x2="34713" y2="11822"/>
                          <a14:foregroundMark x1="70227" y1="18223" x2="67557" y2="45783"/>
                          <a14:foregroundMark x1="67557" y1="45783" x2="60080" y2="57681"/>
                          <a14:foregroundMark x1="60080" y1="57681" x2="48465" y2="65211"/>
                          <a14:foregroundMark x1="48465" y1="65211" x2="29239" y2="67620"/>
                          <a14:foregroundMark x1="29239" y1="67620" x2="15220" y2="58735"/>
                          <a14:foregroundMark x1="15220" y1="58735" x2="9212" y2="46009"/>
                          <a14:foregroundMark x1="9212" y1="46009" x2="17757" y2="31099"/>
                          <a14:foregroundMark x1="17757" y1="31099" x2="37116" y2="23193"/>
                          <a14:foregroundMark x1="37116" y1="23193" x2="56342" y2="28690"/>
                          <a14:foregroundMark x1="56342" y1="28690" x2="53805" y2="39759"/>
                          <a14:foregroundMark x1="53805" y1="39759" x2="42056" y2="48946"/>
                          <a14:foregroundMark x1="42056" y1="48946" x2="38852" y2="42470"/>
                          <a14:foregroundMark x1="76903" y1="6401" x2="59279" y2="3464"/>
                          <a14:foregroundMark x1="59279" y1="3464" x2="38718" y2="3313"/>
                          <a14:foregroundMark x1="30708" y1="2485" x2="11749" y2="2334"/>
                          <a14:foregroundMark x1="11749" y1="2334" x2="6809" y2="25452"/>
                          <a14:foregroundMark x1="6809" y1="25452" x2="23899" y2="92244"/>
                          <a14:foregroundMark x1="23899" y1="92244" x2="44860" y2="96687"/>
                          <a14:foregroundMark x1="44860" y1="96687" x2="59279" y2="91566"/>
                          <a14:foregroundMark x1="59279" y1="91566" x2="78104" y2="93901"/>
                          <a14:foregroundMark x1="78104" y1="93901" x2="81041" y2="96913"/>
                          <a14:foregroundMark x1="668" y1="2786" x2="10547" y2="99548"/>
                          <a14:foregroundMark x1="10547" y1="99548" x2="10547" y2="99548"/>
                          <a14:foregroundMark x1="3204" y1="70858" x2="0" y2="55798"/>
                          <a14:foregroundMark x1="22430" y1="678" x2="60347" y2="828"/>
                          <a14:foregroundMark x1="63551" y1="1506" x2="82377" y2="1657"/>
                          <a14:foregroundMark x1="82377" y1="1657" x2="80107" y2="1506"/>
                          <a14:foregroundMark x1="91232" y1="4817" x2="88652" y2="34413"/>
                          <a14:foregroundMark x1="95861" y1="56250" x2="95861" y2="56250"/>
                          <a14:foregroundMark x1="4940" y1="3087" x2="4940" y2="2334"/>
                          <a14:foregroundMark x1="20961" y1="3765" x2="31776" y2="3916"/>
                          <a14:foregroundMark x1="68224" y1="2937" x2="78638" y2="2937"/>
                          <a14:backgroundMark x1="88919" y1="2636" x2="88919" y2="2636"/>
                          <a14:backgroundMark x1="88919" y1="2636" x2="89149" y2="2636"/>
                          <a14:backgroundMark x1="90151" y1="2223" x2="95060" y2="1657"/>
                          <a14:backgroundMark x1="94526" y1="2861" x2="89052" y2="3012"/>
                          <a14:backgroundMark x1="92924" y1="3539" x2="89987" y2="3840"/>
                          <a14:backgroundMark x1="84913" y1="99699" x2="84112" y2="99925"/>
                          <a14:backgroundMark x1="134" y1="99849" x2="134" y2="99849"/>
                          <a14:backgroundMark x1="267" y1="377" x2="267" y2="377"/>
                          <a14:backgroundMark x1="267" y1="377" x2="935" y2="15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9602" y="1472875"/>
              <a:ext cx="1290751" cy="2167749"/>
            </a:xfrm>
            <a:prstGeom prst="rect">
              <a:avLst/>
            </a:prstGeom>
            <a:effectLst/>
          </p:spPr>
        </p:pic>
        <p:grpSp>
          <p:nvGrpSpPr>
            <p:cNvPr id="13" name="Google Shape;287;p33"/>
            <p:cNvGrpSpPr/>
            <p:nvPr/>
          </p:nvGrpSpPr>
          <p:grpSpPr>
            <a:xfrm>
              <a:off x="2512351" y="1251665"/>
              <a:ext cx="1143385" cy="2581460"/>
              <a:chOff x="2547150" y="238125"/>
              <a:chExt cx="2525675" cy="5238750"/>
            </a:xfrm>
            <a:solidFill>
              <a:schemeClr val="accent4">
                <a:lumMod val="10000"/>
              </a:schemeClr>
            </a:solidFill>
          </p:grpSpPr>
          <p:sp>
            <p:nvSpPr>
              <p:cNvPr id="14" name="Google Shape;288;p33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24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Google Shape;289;p33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24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Google Shape;290;p33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972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24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Google Shape;291;p33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sz="24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312" name="Google Shape;312;p35"/>
          <p:cNvSpPr txBox="1">
            <a:spLocks noGrp="1"/>
          </p:cNvSpPr>
          <p:nvPr>
            <p:ph type="body" idx="4294967295"/>
          </p:nvPr>
        </p:nvSpPr>
        <p:spPr>
          <a:xfrm>
            <a:off x="766539" y="2860461"/>
            <a:ext cx="4194609" cy="15868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>
                <a:solidFill>
                  <a:srgbClr val="FFFFFF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Device OS : Android</a:t>
            </a:r>
            <a:endParaRPr lang="en-ID" sz="1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>
                <a:solidFill>
                  <a:srgbClr val="FFFFFF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Device Id : emulator-5554</a:t>
            </a:r>
            <a:endParaRPr lang="en-ID" sz="1400">
              <a:solidFill>
                <a:srgbClr val="FFFFFF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>
                <a:solidFill>
                  <a:srgbClr val="FFFFFF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Device Model : Android SDK built for arm64</a:t>
            </a:r>
            <a:endParaRPr lang="en-ID" sz="1400">
              <a:solidFill>
                <a:srgbClr val="FFFFFF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D" sz="1400">
                <a:solidFill>
                  <a:srgbClr val="FFFFFF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Device Manufacturer : Google Pixel 3</a:t>
            </a:r>
            <a:endParaRPr lang="en-ID" sz="1400">
              <a:solidFill>
                <a:srgbClr val="FFFFFF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>
                <a:solidFill>
                  <a:srgbClr val="FFFFFF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Device OS Version : 10</a:t>
            </a:r>
            <a:endParaRPr sz="1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4294967295"/>
          </p:nvPr>
        </p:nvSpPr>
        <p:spPr>
          <a:xfrm>
            <a:off x="380051" y="2099815"/>
            <a:ext cx="3520245" cy="6594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Helvetica Neue Bold" panose="02000503000000020004" charset="0"/>
                <a:cs typeface="Helvetica Neue Bold" panose="02000503000000020004" charset="0"/>
              </a:rPr>
              <a:t>Android Studio</a:t>
            </a:r>
            <a:endParaRPr lang="en-GB" sz="3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Helvetica Neue Bold" panose="02000503000000020004" charset="0"/>
              <a:cs typeface="Helvetica Neue Bold" panose="02000503000000020004" charset="0"/>
            </a:endParaRPr>
          </a:p>
        </p:txBody>
      </p:sp>
      <p:grpSp>
        <p:nvGrpSpPr>
          <p:cNvPr id="314" name="Google Shape;314;p35"/>
          <p:cNvGrpSpPr/>
          <p:nvPr/>
        </p:nvGrpSpPr>
        <p:grpSpPr>
          <a:xfrm>
            <a:off x="4546072" y="1518621"/>
            <a:ext cx="6992947" cy="4097083"/>
            <a:chOff x="3409554" y="1138966"/>
            <a:chExt cx="5244710" cy="30728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5" name="Google Shape;315;p35"/>
            <p:cNvSpPr/>
            <p:nvPr/>
          </p:nvSpPr>
          <p:spPr>
            <a:xfrm>
              <a:off x="3838454" y="1138966"/>
              <a:ext cx="4385300" cy="2935345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solidFill>
                <a:srgbClr val="4D4D4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409554" y="4130915"/>
              <a:ext cx="5244710" cy="80863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4D4D4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409554" y="4066224"/>
              <a:ext cx="5243901" cy="64690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4D4D4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5643068" y="4066224"/>
              <a:ext cx="767972" cy="40432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4D4D4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5263928" y="1668887"/>
            <a:ext cx="5544287" cy="35202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 b="1">
                <a:latin typeface="Poppins" panose="00000500000000000000" pitchFamily="2" charset="77"/>
                <a:cs typeface="Poppins" panose="00000500000000000000" pitchFamily="2" charset="77"/>
              </a:rPr>
              <a:t>Android Studio</a:t>
            </a:r>
            <a:endParaRPr lang="en-US" sz="2400" b="1">
              <a:latin typeface="Poppins" panose="00000500000000000000" pitchFamily="2" charset="77"/>
              <a:cs typeface="Poppins" panose="00000500000000000000" pitchFamily="2" charset="77"/>
            </a:endParaRPr>
          </a:p>
          <a:p>
            <a:pPr algn="ctr"/>
            <a:r>
              <a:rPr lang="en-US" sz="1200">
                <a:latin typeface="Poppins" panose="00000500000000000000" pitchFamily="2" charset="77"/>
                <a:cs typeface="Poppins" panose="00000500000000000000" pitchFamily="2" charset="77"/>
              </a:rPr>
              <a:t>Ver 2021.3</a:t>
            </a:r>
            <a:endParaRPr lang="en-US" sz="120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pic>
        <p:nvPicPr>
          <p:cNvPr id="6" name="Picture 5" descr="Ico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127" y="2284572"/>
            <a:ext cx="1501888" cy="16869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36855" y="13970"/>
            <a:ext cx="35420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1. Checkin - Main Page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68375" y="474345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348105" y="870585"/>
            <a:ext cx="494601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create checkin button on main page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scroll down on main page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scroll up on main page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swipe left on main page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Back Button on main page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dropdown menu in upper right side on main page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36855" y="2847340"/>
            <a:ext cx="4067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2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Add Checkin 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69010" y="3285490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348740" y="3681730"/>
            <a:ext cx="634238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checkin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checkin with select all day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checkin for private only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checkin with unselect all member companies to be notified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Check-In with Input Valid Time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56310" y="4857115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348740" y="5177155"/>
            <a:ext cx="848741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checkin without input text in type your question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 Input Empty Text using Spaces button As Empty Character in Type Your Question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Checkin without Select The Days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Checkin without set the time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Checkin with input invalid time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 in by adding already notified members</a:t>
            </a:r>
            <a:endParaRPr lang="en-US" sz="1400">
              <a:solidFill>
                <a:schemeClr val="bg1"/>
              </a:solidFill>
              <a:highlight>
                <a:srgbClr val="FF0000"/>
              </a:highlight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56310" y="2247900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48740" y="2555240"/>
            <a:ext cx="30213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swipe right on main page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573895" y="98298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6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573895" y="2017395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1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573895" y="385064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5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9573895" y="5225415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4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2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66,6%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  <p:bldP spid="7" grpId="1"/>
      <p:bldP spid="10" grpId="0"/>
      <p:bldP spid="10" grpId="1"/>
      <p:bldP spid="16" grpId="0"/>
      <p:bldP spid="1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260350" y="733425"/>
            <a:ext cx="40563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3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Edit Checkin 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92505" y="1221740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372235" y="1617980"/>
            <a:ext cx="590804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edits checkin by changing the question type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edits checkin by changing the days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edits checkin by changing time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edits checkin by unselect all member companies to be notified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edits checkin by changing to private only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cancel to edits checkin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92505" y="3001645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421765" y="3367405"/>
            <a:ext cx="67100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edits checkin by changing the question type with input empty text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edits checkin by changing the question type with input empty text using space button as character</a:t>
            </a:r>
            <a:endParaRPr lang="en-US" sz="1400">
              <a:solidFill>
                <a:schemeClr val="bg1"/>
              </a:solidFill>
              <a:highlight>
                <a:srgbClr val="FF0000"/>
              </a:highlight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edits checkin by adding already notified members</a:t>
            </a:r>
            <a:endParaRPr lang="en-US" sz="1400">
              <a:solidFill>
                <a:schemeClr val="bg1"/>
              </a:solidFill>
              <a:highlight>
                <a:srgbClr val="FF0000"/>
              </a:highlight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60350" y="4461510"/>
            <a:ext cx="4583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4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Archive Checkin 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92505" y="4949825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372235" y="5346065"/>
            <a:ext cx="47840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archive checkin by clicking yes button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cancel archive checkin by clicking cancel button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9339580" y="161798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6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9339580" y="342900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1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2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33.3%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339580" y="519811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2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Google Shape;638;p49"/>
          <p:cNvPicPr preferRelativeResize="0"/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-219075" y="3643630"/>
            <a:ext cx="4598670" cy="34093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260350" y="937260"/>
            <a:ext cx="4218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5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Add Comment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92505" y="1425575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72235" y="1821815"/>
            <a:ext cx="640651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comment with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mention user by selecting the user manually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bold format using bold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italic format using italic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strikethrough format using strikethrought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the ordered list format function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the unordered list format function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with add image function by uploading a supported image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comments with insert files with add image function by 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92505" y="3851910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421765" y="4217670"/>
            <a:ext cx="74339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comment without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comment with input empty text using space button as character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comment with add image by invalid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comment with add file by invalid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comment with add video by invalid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9339580" y="242189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9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9339580" y="456692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5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60350" y="937260"/>
            <a:ext cx="4456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6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Reply Comment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92505" y="1425575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72235" y="1821815"/>
            <a:ext cx="773684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comments with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comments with mention user by selecting the user manually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comments with input text in bold format using bold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comments with input text in italic format using italic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comments with input text in strikethrough format using strikethrought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comments with ordered list format function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comments with unordered list format function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comments with insert files with add image function by uploading a image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comments with insert files with add image function by 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92505" y="3851910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421765" y="4217670"/>
            <a:ext cx="779780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comments without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reply comments with empty text using space button as character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image by invalid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file by invalid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video by invalid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9490075" y="2339975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9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9490075" y="4324985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5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72415" y="387985"/>
            <a:ext cx="42075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7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Edit Comment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04570" y="876300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84300" y="1272540"/>
            <a:ext cx="640651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 with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 with mention user by selecting the user manually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bold format using bold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italic format using italic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text in strikethrough format using strikethrought buttons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the ordered list format function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the unordered list format function by input text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Verify insert files with add image function by uploading a supported image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comments with insert files with add image function by 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04570" y="3302635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433830" y="3668395"/>
            <a:ext cx="73310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 with delete text in type your story field without input text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 with input empty text using space button as character in tell your story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 with add image by invalid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 with add file by invalid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comment with add video by invalid url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72415" y="5052060"/>
            <a:ext cx="4575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8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Delete Comment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04570" y="5540375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384300" y="5936615"/>
            <a:ext cx="4834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delete comment by clicking yes button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cancel delete comment by clicking cancel button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9498965" y="165735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9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9498965" y="380238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5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498965" y="5628640"/>
            <a:ext cx="261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2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11" grpId="0"/>
      <p:bldP spid="1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89535" y="236855"/>
            <a:ext cx="3590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+mj-lt"/>
              <a:buNone/>
            </a:pPr>
            <a:r>
              <a:rPr lang="en-US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Cucumber Report Results for</a:t>
            </a:r>
            <a:endParaRPr lang="en-US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  <a:p>
            <a:pPr indent="0" algn="l">
              <a:buFont typeface="+mj-lt"/>
              <a:buNone/>
            </a:pPr>
            <a:r>
              <a:rPr lang="en-US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Add checkin feature</a:t>
            </a:r>
            <a:endParaRPr lang="en-US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pic>
        <p:nvPicPr>
          <p:cNvPr id="6" name="Picture 5" descr="Screen Shot 2023-01-03 at 01.35.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825" y="236855"/>
            <a:ext cx="4823460" cy="327850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760460" y="1691640"/>
            <a:ext cx="3529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/>
              <a:t>Positive -User Add New Checkin</a:t>
            </a:r>
            <a:endParaRPr lang="en-US" sz="1400"/>
          </a:p>
        </p:txBody>
      </p:sp>
      <p:sp>
        <p:nvSpPr>
          <p:cNvPr id="12" name="Text Box 11"/>
          <p:cNvSpPr txBox="1"/>
          <p:nvPr/>
        </p:nvSpPr>
        <p:spPr>
          <a:xfrm>
            <a:off x="8712200" y="4970780"/>
            <a:ext cx="30372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/>
              <a:t>Negative - User add new check in </a:t>
            </a:r>
            <a:endParaRPr lang="en-US" sz="1400"/>
          </a:p>
          <a:p>
            <a:pPr algn="l"/>
            <a:r>
              <a:rPr lang="en-US" sz="1400"/>
              <a:t>by adding already notified members</a:t>
            </a:r>
            <a:endParaRPr lang="en-US" sz="1400"/>
          </a:p>
        </p:txBody>
      </p:sp>
      <p:pic>
        <p:nvPicPr>
          <p:cNvPr id="9" name="Picture 8" descr="Screen Shot 2023-01-03 at 12.37.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75" y="3515360"/>
            <a:ext cx="5241925" cy="32791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87630" y="715010"/>
            <a:ext cx="5108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+mj-lt"/>
              <a:buNone/>
            </a:pPr>
            <a:r>
              <a:rPr lang="en-US" sz="20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BUG / DEFECT</a:t>
            </a:r>
            <a:endParaRPr lang="en-US" sz="20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63550" y="1171575"/>
            <a:ext cx="29267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/>
            </a:pPr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Add Checkin 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77925" y="1508760"/>
            <a:ext cx="93440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 Input Empty Text using Spaces button As Empty Character in Type Your Question Field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 in by adding already notified members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63550" y="2153920"/>
            <a:ext cx="29190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2"/>
            </a:pPr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Edit Checkin 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177925" y="2496185"/>
            <a:ext cx="87801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edits checkin by changing the question type with input empty text using space button as character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edits checkin by adding already notified members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 Shot 2023-01-03 at 01.43.00"/>
          <p:cNvPicPr>
            <a:picLocks noChangeAspect="1"/>
          </p:cNvPicPr>
          <p:nvPr/>
        </p:nvPicPr>
        <p:blipFill>
          <a:blip r:embed="rId1"/>
          <a:srcRect t="579" b="1747"/>
          <a:stretch>
            <a:fillRect/>
          </a:stretch>
        </p:blipFill>
        <p:spPr>
          <a:xfrm>
            <a:off x="1216025" y="1262380"/>
            <a:ext cx="4538980" cy="557466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201295" y="248285"/>
            <a:ext cx="3202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+mj-lt"/>
              <a:buNone/>
            </a:pPr>
            <a:r>
              <a:rPr lang="en-US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Report bug / defect on card</a:t>
            </a:r>
            <a:endParaRPr lang="en-US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68325" y="585470"/>
            <a:ext cx="24695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+mj-lt"/>
              <a:buNone/>
            </a:pPr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Add Checkin 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16330" y="922655"/>
            <a:ext cx="49066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Clr>
                <a:srgbClr val="000000"/>
              </a:buClr>
              <a:buFont typeface="+mj-lt"/>
              <a:buNone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new check in by adding already notified members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26425" y="922020"/>
            <a:ext cx="2674620" cy="5676900"/>
            <a:chOff x="12955" y="1452"/>
            <a:chExt cx="4212" cy="8940"/>
          </a:xfrm>
        </p:grpSpPr>
        <p:pic>
          <p:nvPicPr>
            <p:cNvPr id="8" name="0103">
              <a:hlinkClick r:id="" action="ppaction://media"/>
            </p:cNvPr>
            <p:cNvPicPr/>
            <p:nvPr>
              <a:videoFile r:link="rId2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13028" y="1730"/>
              <a:ext cx="4068" cy="8141"/>
            </a:xfrm>
            <a:prstGeom prst="rect">
              <a:avLst/>
            </a:prstGeom>
          </p:spPr>
        </p:pic>
        <p:sp>
          <p:nvSpPr>
            <p:cNvPr id="27" name="Google Shape;288;p33"/>
            <p:cNvSpPr/>
            <p:nvPr/>
          </p:nvSpPr>
          <p:spPr>
            <a:xfrm>
              <a:off x="12955" y="1452"/>
              <a:ext cx="4213" cy="8941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Table 3"/>
          <p:cNvGraphicFramePr/>
          <p:nvPr/>
        </p:nvGraphicFramePr>
        <p:xfrm>
          <a:off x="151130" y="561340"/>
          <a:ext cx="7647940" cy="158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230"/>
                <a:gridCol w="456565"/>
                <a:gridCol w="456565"/>
                <a:gridCol w="455930"/>
                <a:gridCol w="457200"/>
                <a:gridCol w="1076325"/>
                <a:gridCol w="994410"/>
                <a:gridCol w="948690"/>
                <a:gridCol w="937260"/>
                <a:gridCol w="457200"/>
                <a:gridCol w="456565"/>
              </a:tblGrid>
              <a:tr h="213995">
                <a:tc gridSpan="11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Key Result: Testing min 3 feature / week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9558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Week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Progress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Sad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Concerned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Happy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Feature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Web/Mobile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Test Case_Positive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Test Case_Negative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Result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9558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Passed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Failed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195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W1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Web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11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37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Mobile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16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Mobile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Mobile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16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Web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39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58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151130" y="2299970"/>
          <a:ext cx="7647940" cy="159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230"/>
                <a:gridCol w="456565"/>
                <a:gridCol w="456565"/>
                <a:gridCol w="455930"/>
                <a:gridCol w="457200"/>
                <a:gridCol w="1076325"/>
                <a:gridCol w="994410"/>
                <a:gridCol w="948690"/>
                <a:gridCol w="937260"/>
                <a:gridCol w="457200"/>
                <a:gridCol w="456565"/>
              </a:tblGrid>
              <a:tr h="221615">
                <a:tc gridSpan="11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Key Result: Identify bug/defect max 3 scenario/ week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9558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Week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Progress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Sad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Concerned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Happy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Feature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Web/Mobile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Test Case_Positive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Test Case_Negative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Result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9558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Passed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Failed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195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W1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Web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Mobile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Mobile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Mobile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Web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151130" y="4046220"/>
          <a:ext cx="7647940" cy="99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230"/>
                <a:gridCol w="456565"/>
                <a:gridCol w="456565"/>
                <a:gridCol w="455930"/>
                <a:gridCol w="457200"/>
                <a:gridCol w="1076325"/>
                <a:gridCol w="994410"/>
                <a:gridCol w="948690"/>
                <a:gridCol w="937260"/>
                <a:gridCol w="457200"/>
                <a:gridCol w="456565"/>
              </a:tblGrid>
              <a:tr h="213995">
                <a:tc gridSpan="11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Key Result: Retest bugs or defects max 10 scenarios at the end of the month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9558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Month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Progress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Sad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Concerned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Happy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Feature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Web/Mobile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Test Case_Positive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Test Case_Negative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Result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9558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Passed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Failed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19558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M1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Web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Mobile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3139440" y="146685"/>
            <a:ext cx="59124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</a:rPr>
              <a:t>Objective: Ensure the quality of feature with minimum bugs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</a:endParaRPr>
          </a:p>
        </p:txBody>
      </p:sp>
      <p:graphicFrame>
        <p:nvGraphicFramePr>
          <p:cNvPr id="9" name="Table 8"/>
          <p:cNvGraphicFramePr/>
          <p:nvPr/>
        </p:nvGraphicFramePr>
        <p:xfrm>
          <a:off x="8063230" y="561340"/>
          <a:ext cx="3949700" cy="521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/>
                <a:gridCol w="649605"/>
                <a:gridCol w="649605"/>
                <a:gridCol w="648335"/>
                <a:gridCol w="649605"/>
              </a:tblGrid>
              <a:tr h="20510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Page/Feature name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Mobile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Web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</a:tr>
              <a:tr h="20574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Positive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Negative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Positive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Calibri" charset="-122"/>
                        </a:rPr>
                        <a:t>Negative</a:t>
                      </a:r>
                      <a:endParaRPr lang="en-US" sz="9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</a:tr>
              <a:tr h="205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checkin (main page)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4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checkin - add checkin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checkin - edit checkin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checkin - archive checkin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51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checkin - add comment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5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checkin - reply comment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5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checkin - edit comment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86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checkin - delete comment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0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private chat (main page)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51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doc &amp; file (main page)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51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search jump to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kanban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4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my task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51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workload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grid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Additional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486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checkin - give cheers on comment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checkin - give cheers on reply comment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Total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49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25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69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5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Mobile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74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051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Web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103</a:t>
                      </a:r>
                      <a:endParaRPr lang="en-US" sz="9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5668645" y="1596390"/>
            <a:ext cx="5544185" cy="358457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r>
              <a:rPr lang="en-US" sz="2400" b="1">
                <a:sym typeface="+mn-ea"/>
              </a:rPr>
              <a:t>IntelliJ</a:t>
            </a:r>
            <a:r>
              <a:rPr lang="en-US" sz="2400">
                <a:sym typeface="+mn-ea"/>
              </a:rPr>
              <a:t> </a:t>
            </a:r>
            <a:r>
              <a:rPr lang="en-US" sz="2400" b="1" dirty="0">
                <a:latin typeface="Helvetica Bold" charset="0"/>
                <a:cs typeface="Helvetica Bold" charset="0"/>
              </a:rPr>
              <a:t>IDEA CE</a:t>
            </a:r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r>
              <a:rPr lang="en-US" sz="1200" dirty="0">
                <a:latin typeface="Helvetica Neue Light" panose="02000503000000020004" charset="0"/>
                <a:cs typeface="Helvetica Neue Light" panose="02000503000000020004" charset="0"/>
              </a:rPr>
              <a:t>Ver 2022.2.3</a:t>
            </a:r>
            <a:endParaRPr lang="en-US" sz="1200" dirty="0">
              <a:latin typeface="Helvetica Neue Light" panose="02000503000000020004" charset="0"/>
              <a:cs typeface="Helvetica Neue Light" panose="02000503000000020004" charset="0"/>
            </a:endParaRPr>
          </a:p>
        </p:txBody>
      </p:sp>
      <p:grpSp>
        <p:nvGrpSpPr>
          <p:cNvPr id="314" name="Google Shape;314;p35"/>
          <p:cNvGrpSpPr/>
          <p:nvPr/>
        </p:nvGrpSpPr>
        <p:grpSpPr>
          <a:xfrm>
            <a:off x="4950779" y="1431626"/>
            <a:ext cx="6992947" cy="4097084"/>
            <a:chOff x="3409554" y="1138966"/>
            <a:chExt cx="5244710" cy="3072813"/>
          </a:xfrm>
          <a:solidFill>
            <a:schemeClr val="bg1">
              <a:lumMod val="50000"/>
            </a:schemeClr>
          </a:solidFill>
        </p:grpSpPr>
        <p:sp>
          <p:nvSpPr>
            <p:cNvPr id="2" name="Google Shape;315;p35"/>
            <p:cNvSpPr/>
            <p:nvPr/>
          </p:nvSpPr>
          <p:spPr>
            <a:xfrm>
              <a:off x="3838454" y="1138966"/>
              <a:ext cx="4385300" cy="2935345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409554" y="4130915"/>
              <a:ext cx="5244710" cy="80863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317;p35"/>
            <p:cNvSpPr/>
            <p:nvPr/>
          </p:nvSpPr>
          <p:spPr>
            <a:xfrm>
              <a:off x="3409554" y="4066224"/>
              <a:ext cx="5243901" cy="64690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5643068" y="4066224"/>
              <a:ext cx="767972" cy="40432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Text Box 20"/>
          <p:cNvSpPr txBox="1"/>
          <p:nvPr/>
        </p:nvSpPr>
        <p:spPr>
          <a:xfrm>
            <a:off x="447040" y="2806700"/>
            <a:ext cx="45040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Helvetica Bold" charset="0"/>
                <a:ea typeface="Apple SD Gothic Neo Heavy" panose="02000300000000000000" charset="-122"/>
                <a:cs typeface="Helvetica Bold" charset="0"/>
                <a:sym typeface="+mn-ea"/>
              </a:rPr>
              <a:t>WEB TESTING</a:t>
            </a:r>
            <a:endParaRPr 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Helvetica Bold" charset="0"/>
              <a:ea typeface="Apple SD Gothic Neo Heavy" panose="02000300000000000000" charset="-122"/>
              <a:cs typeface="Helvetica Bold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88695" y="3328670"/>
            <a:ext cx="3420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Web Testing tools using IntelliJ </a:t>
            </a:r>
            <a:endParaRPr lang="en-US"/>
          </a:p>
        </p:txBody>
      </p:sp>
      <p:pic>
        <p:nvPicPr>
          <p:cNvPr id="9" name="Picture 8" descr="IntelliJ_IDEA_Icon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0345" y="2552700"/>
            <a:ext cx="1214755" cy="12147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645" y="2674620"/>
            <a:ext cx="10515600" cy="1325563"/>
          </a:xfrm>
        </p:spPr>
        <p:txBody>
          <a:bodyPr/>
          <a:p>
            <a:r>
              <a:rPr lang="en-US" b="1" dirty="0">
                <a:ln w="6350">
                  <a:solidFill>
                    <a:schemeClr val="tx1"/>
                  </a:solidFill>
                </a:ln>
                <a:solidFill>
                  <a:schemeClr val="tx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CONCLUSION AND SUGGESTION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 Shot 2023-01-03 at 13.21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5110" y="755015"/>
            <a:ext cx="2470150" cy="5118100"/>
          </a:xfrm>
          <a:prstGeom prst="rect">
            <a:avLst/>
          </a:prstGeom>
        </p:spPr>
      </p:pic>
      <p:sp>
        <p:nvSpPr>
          <p:cNvPr id="27" name="Google Shape;288;p33"/>
          <p:cNvSpPr/>
          <p:nvPr/>
        </p:nvSpPr>
        <p:spPr>
          <a:xfrm>
            <a:off x="1475740" y="639445"/>
            <a:ext cx="2535555" cy="5725160"/>
          </a:xfrm>
          <a:custGeom>
            <a:avLst/>
            <a:gdLst/>
            <a:ahLst/>
            <a:cxnLst/>
            <a:rect l="l" t="t" r="r" b="b"/>
            <a:pathLst>
              <a:path w="101027" h="209550" extrusionOk="0">
                <a:moveTo>
                  <a:pt x="98629" y="18886"/>
                </a:moveTo>
                <a:lnTo>
                  <a:pt x="98629" y="190364"/>
                </a:lnTo>
                <a:lnTo>
                  <a:pt x="2398" y="190364"/>
                </a:lnTo>
                <a:lnTo>
                  <a:pt x="2398" y="18886"/>
                </a:lnTo>
                <a:close/>
                <a:moveTo>
                  <a:pt x="10343" y="0"/>
                </a:moveTo>
                <a:lnTo>
                  <a:pt x="9293" y="75"/>
                </a:lnTo>
                <a:lnTo>
                  <a:pt x="8244" y="225"/>
                </a:lnTo>
                <a:lnTo>
                  <a:pt x="7270" y="450"/>
                </a:lnTo>
                <a:lnTo>
                  <a:pt x="6295" y="824"/>
                </a:lnTo>
                <a:lnTo>
                  <a:pt x="5396" y="1274"/>
                </a:lnTo>
                <a:lnTo>
                  <a:pt x="4572" y="1799"/>
                </a:lnTo>
                <a:lnTo>
                  <a:pt x="3747" y="2398"/>
                </a:lnTo>
                <a:lnTo>
                  <a:pt x="2998" y="3073"/>
                </a:lnTo>
                <a:lnTo>
                  <a:pt x="2323" y="3747"/>
                </a:lnTo>
                <a:lnTo>
                  <a:pt x="1724" y="4572"/>
                </a:lnTo>
                <a:lnTo>
                  <a:pt x="1199" y="5396"/>
                </a:lnTo>
                <a:lnTo>
                  <a:pt x="824" y="6370"/>
                </a:lnTo>
                <a:lnTo>
                  <a:pt x="450" y="7270"/>
                </a:lnTo>
                <a:lnTo>
                  <a:pt x="225" y="8319"/>
                </a:lnTo>
                <a:lnTo>
                  <a:pt x="0" y="9293"/>
                </a:lnTo>
                <a:lnTo>
                  <a:pt x="0" y="10343"/>
                </a:lnTo>
                <a:lnTo>
                  <a:pt x="0" y="199207"/>
                </a:lnTo>
                <a:lnTo>
                  <a:pt x="0" y="200257"/>
                </a:lnTo>
                <a:lnTo>
                  <a:pt x="225" y="201231"/>
                </a:lnTo>
                <a:lnTo>
                  <a:pt x="450" y="202280"/>
                </a:lnTo>
                <a:lnTo>
                  <a:pt x="824" y="203180"/>
                </a:lnTo>
                <a:lnTo>
                  <a:pt x="1199" y="204154"/>
                </a:lnTo>
                <a:lnTo>
                  <a:pt x="1724" y="204978"/>
                </a:lnTo>
                <a:lnTo>
                  <a:pt x="2323" y="205803"/>
                </a:lnTo>
                <a:lnTo>
                  <a:pt x="2998" y="206477"/>
                </a:lnTo>
                <a:lnTo>
                  <a:pt x="3747" y="207152"/>
                </a:lnTo>
                <a:lnTo>
                  <a:pt x="4572" y="207751"/>
                </a:lnTo>
                <a:lnTo>
                  <a:pt x="5396" y="208276"/>
                </a:lnTo>
                <a:lnTo>
                  <a:pt x="6295" y="208726"/>
                </a:lnTo>
                <a:lnTo>
                  <a:pt x="7270" y="209100"/>
                </a:lnTo>
                <a:lnTo>
                  <a:pt x="8244" y="209325"/>
                </a:lnTo>
                <a:lnTo>
                  <a:pt x="9293" y="209475"/>
                </a:lnTo>
                <a:lnTo>
                  <a:pt x="10343" y="209550"/>
                </a:lnTo>
                <a:lnTo>
                  <a:pt x="90610" y="209550"/>
                </a:lnTo>
                <a:lnTo>
                  <a:pt x="91659" y="209475"/>
                </a:lnTo>
                <a:lnTo>
                  <a:pt x="92708" y="209325"/>
                </a:lnTo>
                <a:lnTo>
                  <a:pt x="93682" y="209100"/>
                </a:lnTo>
                <a:lnTo>
                  <a:pt x="94657" y="208726"/>
                </a:lnTo>
                <a:lnTo>
                  <a:pt x="95556" y="208276"/>
                </a:lnTo>
                <a:lnTo>
                  <a:pt x="96455" y="207751"/>
                </a:lnTo>
                <a:lnTo>
                  <a:pt x="97205" y="207152"/>
                </a:lnTo>
                <a:lnTo>
                  <a:pt x="97954" y="206477"/>
                </a:lnTo>
                <a:lnTo>
                  <a:pt x="98629" y="205803"/>
                </a:lnTo>
                <a:lnTo>
                  <a:pt x="99228" y="204978"/>
                </a:lnTo>
                <a:lnTo>
                  <a:pt x="99753" y="204154"/>
                </a:lnTo>
                <a:lnTo>
                  <a:pt x="100203" y="203180"/>
                </a:lnTo>
                <a:lnTo>
                  <a:pt x="100577" y="202280"/>
                </a:lnTo>
                <a:lnTo>
                  <a:pt x="100802" y="201231"/>
                </a:lnTo>
                <a:lnTo>
                  <a:pt x="100952" y="200257"/>
                </a:lnTo>
                <a:lnTo>
                  <a:pt x="101027" y="199207"/>
                </a:lnTo>
                <a:lnTo>
                  <a:pt x="101027" y="10343"/>
                </a:lnTo>
                <a:lnTo>
                  <a:pt x="100952" y="9293"/>
                </a:lnTo>
                <a:lnTo>
                  <a:pt x="100802" y="8319"/>
                </a:lnTo>
                <a:lnTo>
                  <a:pt x="100577" y="7270"/>
                </a:lnTo>
                <a:lnTo>
                  <a:pt x="100203" y="6370"/>
                </a:lnTo>
                <a:lnTo>
                  <a:pt x="99753" y="5396"/>
                </a:lnTo>
                <a:lnTo>
                  <a:pt x="99228" y="4572"/>
                </a:lnTo>
                <a:lnTo>
                  <a:pt x="98629" y="3747"/>
                </a:lnTo>
                <a:lnTo>
                  <a:pt x="97954" y="3073"/>
                </a:lnTo>
                <a:lnTo>
                  <a:pt x="97205" y="2398"/>
                </a:lnTo>
                <a:lnTo>
                  <a:pt x="96455" y="1799"/>
                </a:lnTo>
                <a:lnTo>
                  <a:pt x="95556" y="1274"/>
                </a:lnTo>
                <a:lnTo>
                  <a:pt x="94657" y="824"/>
                </a:lnTo>
                <a:lnTo>
                  <a:pt x="93682" y="450"/>
                </a:lnTo>
                <a:lnTo>
                  <a:pt x="92708" y="225"/>
                </a:lnTo>
                <a:lnTo>
                  <a:pt x="91659" y="75"/>
                </a:lnTo>
                <a:lnTo>
                  <a:pt x="9061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</a:p>
        </p:txBody>
      </p:sp>
      <p:sp>
        <p:nvSpPr>
          <p:cNvPr id="6" name="Text Box 5"/>
          <p:cNvSpPr txBox="1"/>
          <p:nvPr/>
        </p:nvSpPr>
        <p:spPr>
          <a:xfrm>
            <a:off x="5076190" y="5205730"/>
            <a:ext cx="1675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>
                <a:latin typeface="Helvetica Neue Medium" panose="02000503000000020004" charset="0"/>
                <a:ea typeface="Heiti TC Light" panose="02000000000000000000" charset="-122"/>
                <a:cs typeface="Helvetica Neue Medium" panose="02000503000000020004" charset="0"/>
              </a:rPr>
              <a:t>Archive = Delete</a:t>
            </a:r>
            <a:endParaRPr lang="en-US" sz="1600">
              <a:latin typeface="Helvetica Neue Medium" panose="02000503000000020004" charset="0"/>
              <a:ea typeface="Heiti TC Light" panose="02000000000000000000" charset="-122"/>
              <a:cs typeface="Helvetica Neue Medium" panose="02000503000000020004" charset="0"/>
            </a:endParaRP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>
          <a:xfrm flipV="1">
            <a:off x="3503295" y="5374640"/>
            <a:ext cx="1572895" cy="11430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1444625" y="6364605"/>
            <a:ext cx="259778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600">
                <a:latin typeface="Helvetica Neue Medium" panose="02000503000000020004" charset="0"/>
                <a:ea typeface="Heiti TC Light" panose="02000000000000000000" charset="-122"/>
                <a:cs typeface="Helvetica Neue Medium" panose="02000503000000020004" charset="0"/>
                <a:sym typeface="+mn-ea"/>
              </a:rPr>
              <a:t>No restore archive feature </a:t>
            </a:r>
            <a:endParaRPr lang="en-US" sz="1600">
              <a:latin typeface="Helvetica Neue Medium" panose="02000503000000020004" charset="0"/>
              <a:ea typeface="Heiti TC Light" panose="02000000000000000000" charset="-122"/>
              <a:cs typeface="Helvetica Neue Medium" panose="02000503000000020004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29870" y="104775"/>
            <a:ext cx="1245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/>
              <a:t>Feedback</a:t>
            </a:r>
            <a:endParaRPr lang="en-US" b="1" i="1"/>
          </a:p>
        </p:txBody>
      </p:sp>
      <p:pic>
        <p:nvPicPr>
          <p:cNvPr id="14" name="Picture 13" descr="Screen Shot 2023-01-03 at 13.31.47"/>
          <p:cNvPicPr>
            <a:picLocks noChangeAspect="1"/>
          </p:cNvPicPr>
          <p:nvPr/>
        </p:nvPicPr>
        <p:blipFill>
          <a:blip r:embed="rId2"/>
          <a:srcRect t="3977"/>
          <a:stretch>
            <a:fillRect/>
          </a:stretch>
        </p:blipFill>
        <p:spPr>
          <a:xfrm>
            <a:off x="4899025" y="639445"/>
            <a:ext cx="6899910" cy="2943860"/>
          </a:xfrm>
          <a:prstGeom prst="rect">
            <a:avLst/>
          </a:prstGeom>
        </p:spPr>
      </p:pic>
      <p:cxnSp>
        <p:nvCxnSpPr>
          <p:cNvPr id="15" name="Elbow Connector 14"/>
          <p:cNvCxnSpPr>
            <a:endCxn id="6" idx="3"/>
          </p:cNvCxnSpPr>
          <p:nvPr/>
        </p:nvCxnSpPr>
        <p:spPr>
          <a:xfrm rot="10800000" flipV="1">
            <a:off x="6751320" y="1621790"/>
            <a:ext cx="4165600" cy="3752215"/>
          </a:xfrm>
          <a:prstGeom prst="bentConnector3">
            <a:avLst>
              <a:gd name="adj1" fmla="val -533"/>
            </a:avLst>
          </a:prstGeom>
          <a:ln>
            <a:headEnd type="oval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306955" y="332740"/>
            <a:ext cx="8382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</a:rPr>
              <a:t>Mobile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7989570" y="332740"/>
            <a:ext cx="6159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latin typeface="Helvetica Neue Bold" panose="02000503000000020004" charset="0"/>
                <a:cs typeface="Helvetica Neue Bold" panose="02000503000000020004" charset="0"/>
              </a:rPr>
              <a:t>Web</a:t>
            </a:r>
            <a:endParaRPr lang="en-US" sz="1600" b="1">
              <a:latin typeface="Helvetica Neue Bold" panose="02000503000000020004" charset="0"/>
              <a:cs typeface="Helvetica Neue Bold" panose="0200050300000002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2" grpId="0"/>
      <p:bldP spid="1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 Shot 2023-01-03 at 13.37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550" y="975995"/>
            <a:ext cx="8502650" cy="1513840"/>
          </a:xfrm>
          <a:prstGeom prst="round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7" name="Text Box 16"/>
          <p:cNvSpPr txBox="1"/>
          <p:nvPr/>
        </p:nvSpPr>
        <p:spPr>
          <a:xfrm>
            <a:off x="5457190" y="598805"/>
            <a:ext cx="5613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 b="1">
                <a:latin typeface="Helvetica Neue Bold" panose="02000503000000020004" charset="0"/>
                <a:cs typeface="Helvetica Neue Bold" panose="02000503000000020004" charset="0"/>
              </a:rPr>
              <a:t>Web</a:t>
            </a:r>
            <a:endParaRPr lang="en-US" sz="1400" b="1">
              <a:latin typeface="Helvetica Neue Bold" panose="02000503000000020004" charset="0"/>
              <a:cs typeface="Helvetica Neue Bold" panose="0200050300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479550" y="2917825"/>
            <a:ext cx="3303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No restore archived feature</a:t>
            </a:r>
            <a:endParaRPr lang="en-US" b="1"/>
          </a:p>
        </p:txBody>
      </p:sp>
      <p:cxnSp>
        <p:nvCxnSpPr>
          <p:cNvPr id="5" name="Elbow Connector 4"/>
          <p:cNvCxnSpPr>
            <a:stCxn id="3" idx="3"/>
            <a:endCxn id="4" idx="3"/>
          </p:cNvCxnSpPr>
          <p:nvPr/>
        </p:nvCxnSpPr>
        <p:spPr>
          <a:xfrm flipH="1">
            <a:off x="4783455" y="1732915"/>
            <a:ext cx="5198745" cy="1369060"/>
          </a:xfrm>
          <a:prstGeom prst="bentConnector3">
            <a:avLst>
              <a:gd name="adj1" fmla="val -4580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Screen Shot 2023-01-03 at 13.48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0" y="3286125"/>
            <a:ext cx="2236470" cy="2220595"/>
          </a:xfrm>
          <a:prstGeom prst="round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cxnSp>
        <p:nvCxnSpPr>
          <p:cNvPr id="8" name="Elbow Connector 7"/>
          <p:cNvCxnSpPr>
            <a:stCxn id="4" idx="2"/>
            <a:endCxn id="7" idx="1"/>
          </p:cNvCxnSpPr>
          <p:nvPr/>
        </p:nvCxnSpPr>
        <p:spPr>
          <a:xfrm rot="5400000" flipV="1">
            <a:off x="4883785" y="1534160"/>
            <a:ext cx="1110615" cy="4613910"/>
          </a:xfrm>
          <a:prstGeom prst="bentConnector2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p>
            <a:pPr algn="ctr"/>
            <a:r>
              <a:rPr lang="en-US" b="1">
                <a:latin typeface="Helvetica Neue Bold" panose="02000503000000020004" charset="0"/>
                <a:cs typeface="Helvetica Neue Bold" panose="02000503000000020004" charset="0"/>
              </a:rPr>
              <a:t>Thank You.</a:t>
            </a:r>
            <a:endParaRPr lang="en-US" b="1">
              <a:latin typeface="Helvetica Neue Bold" panose="02000503000000020004" charset="0"/>
              <a:cs typeface="Helvetica Neue Bold" panose="020005030000000200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 3"/>
          <p:cNvSpPr/>
          <p:nvPr/>
        </p:nvSpPr>
        <p:spPr>
          <a:xfrm>
            <a:off x="5668645" y="1596390"/>
            <a:ext cx="5544185" cy="358457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r>
              <a:rPr lang="en-US" sz="2400" b="1">
                <a:sym typeface="+mn-ea"/>
              </a:rPr>
              <a:t>JAVA</a:t>
            </a:r>
            <a:endParaRPr lang="en-US" sz="2400" b="1">
              <a:sym typeface="+mn-ea"/>
            </a:endParaRPr>
          </a:p>
          <a:p>
            <a:pPr algn="ctr"/>
            <a:r>
              <a:rPr lang="en-US" sz="1200" dirty="0">
                <a:latin typeface="Helvetica Neue Light" panose="02000503000000020004" charset="0"/>
                <a:cs typeface="Helvetica Neue Light" panose="02000503000000020004" charset="0"/>
              </a:rPr>
              <a:t>Ver 1.8.0_341</a:t>
            </a:r>
            <a:endParaRPr lang="en-US" sz="1200" dirty="0">
              <a:latin typeface="Helvetica Neue Light" panose="02000503000000020004" charset="0"/>
              <a:cs typeface="Helvetica Neue Light" panose="02000503000000020004" charset="0"/>
            </a:endParaRPr>
          </a:p>
        </p:txBody>
      </p:sp>
      <p:grpSp>
        <p:nvGrpSpPr>
          <p:cNvPr id="10" name="Google Shape;314;p35"/>
          <p:cNvGrpSpPr/>
          <p:nvPr/>
        </p:nvGrpSpPr>
        <p:grpSpPr>
          <a:xfrm>
            <a:off x="4950779" y="1431626"/>
            <a:ext cx="6992947" cy="4097084"/>
            <a:chOff x="3409554" y="1138966"/>
            <a:chExt cx="5244710" cy="3072813"/>
          </a:xfrm>
          <a:solidFill>
            <a:schemeClr val="bg1">
              <a:lumMod val="50000"/>
            </a:schemeClr>
          </a:solidFill>
        </p:grpSpPr>
        <p:sp>
          <p:nvSpPr>
            <p:cNvPr id="11" name="Google Shape;315;p35"/>
            <p:cNvSpPr/>
            <p:nvPr/>
          </p:nvSpPr>
          <p:spPr>
            <a:xfrm>
              <a:off x="3838454" y="1138966"/>
              <a:ext cx="4385300" cy="2935345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16;p35"/>
            <p:cNvSpPr/>
            <p:nvPr/>
          </p:nvSpPr>
          <p:spPr>
            <a:xfrm>
              <a:off x="3409554" y="4130915"/>
              <a:ext cx="5244710" cy="80863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17;p35"/>
            <p:cNvSpPr/>
            <p:nvPr/>
          </p:nvSpPr>
          <p:spPr>
            <a:xfrm>
              <a:off x="3409554" y="4066224"/>
              <a:ext cx="5243901" cy="64690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18;p35"/>
            <p:cNvSpPr/>
            <p:nvPr/>
          </p:nvSpPr>
          <p:spPr>
            <a:xfrm>
              <a:off x="5643068" y="4066224"/>
              <a:ext cx="767972" cy="40432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Text Box 14"/>
          <p:cNvSpPr txBox="1"/>
          <p:nvPr/>
        </p:nvSpPr>
        <p:spPr>
          <a:xfrm>
            <a:off x="447040" y="2806700"/>
            <a:ext cx="45040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Helvetica Bold" charset="0"/>
                <a:ea typeface="Apple SD Gothic Neo Heavy" panose="02000300000000000000" charset="-122"/>
                <a:cs typeface="Helvetica Bold" charset="0"/>
                <a:sym typeface="+mn-ea"/>
              </a:rPr>
              <a:t>Programming Language</a:t>
            </a:r>
            <a:endParaRPr 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Helvetica Bold" charset="0"/>
              <a:ea typeface="Apple SD Gothic Neo Heavy" panose="02000300000000000000" charset="-122"/>
              <a:cs typeface="Helvetica Bold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38200" y="3328670"/>
            <a:ext cx="37223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Programming language using Java</a:t>
            </a:r>
            <a:endParaRPr lang="en-US"/>
          </a:p>
        </p:txBody>
      </p:sp>
      <p:pic>
        <p:nvPicPr>
          <p:cNvPr id="18" name="Picture 17" descr="Java_programming_language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6090" y="2567305"/>
            <a:ext cx="722630" cy="1323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 3"/>
          <p:cNvSpPr/>
          <p:nvPr/>
        </p:nvSpPr>
        <p:spPr>
          <a:xfrm>
            <a:off x="5668645" y="1596390"/>
            <a:ext cx="5544185" cy="30575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ctr"/>
            <a:endParaRPr lang="en-US" sz="2400" b="1" dirty="0">
              <a:latin typeface="Helvetica Bold" charset="0"/>
              <a:cs typeface="Helvetica Bold" charset="0"/>
            </a:endParaRPr>
          </a:p>
          <a:p>
            <a:pPr algn="l"/>
            <a:r>
              <a:rPr lang="en-US" sz="2400" b="1">
                <a:sym typeface="+mn-ea"/>
              </a:rPr>
              <a:t>	Selenium 	   Cucumber</a:t>
            </a:r>
            <a:endParaRPr lang="en-US" sz="2400" b="1">
              <a:sym typeface="+mn-ea"/>
            </a:endParaRPr>
          </a:p>
          <a:p>
            <a:pPr algn="l"/>
            <a:r>
              <a:rPr lang="en-US" sz="2400" b="1">
                <a:sym typeface="+mn-ea"/>
              </a:rPr>
              <a:t>	  </a:t>
            </a:r>
            <a:r>
              <a:rPr lang="en-US" sz="1200" dirty="0">
                <a:latin typeface="Helvetica" charset="0"/>
                <a:cs typeface="Helvetica" charset="0"/>
              </a:rPr>
              <a:t> </a:t>
            </a:r>
            <a:r>
              <a:rPr lang="en-US" sz="1200" dirty="0">
                <a:latin typeface="Helvetica Neue Light" panose="02000503000000020004" charset="0"/>
                <a:cs typeface="Helvetica Neue Light" panose="02000503000000020004" charset="0"/>
              </a:rPr>
              <a:t>Ver </a:t>
            </a:r>
            <a:r>
              <a:rPr lang="en-US" sz="1200" dirty="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3.141.59                 	                 Ver 7.5.0</a:t>
            </a:r>
            <a:endParaRPr lang="en-US" sz="1200" dirty="0">
              <a:latin typeface="Helvetica Neue Light" panose="02000503000000020004" charset="0"/>
              <a:cs typeface="Helvetica Neue Light" panose="02000503000000020004" charset="0"/>
            </a:endParaRPr>
          </a:p>
        </p:txBody>
      </p:sp>
      <p:grpSp>
        <p:nvGrpSpPr>
          <p:cNvPr id="10" name="Google Shape;314;p35"/>
          <p:cNvGrpSpPr/>
          <p:nvPr/>
        </p:nvGrpSpPr>
        <p:grpSpPr>
          <a:xfrm>
            <a:off x="4950779" y="1431626"/>
            <a:ext cx="6992947" cy="4097084"/>
            <a:chOff x="3409554" y="1138966"/>
            <a:chExt cx="5244710" cy="3072813"/>
          </a:xfrm>
          <a:solidFill>
            <a:schemeClr val="bg1">
              <a:lumMod val="50000"/>
            </a:schemeClr>
          </a:solidFill>
        </p:grpSpPr>
        <p:sp>
          <p:nvSpPr>
            <p:cNvPr id="11" name="Google Shape;315;p35"/>
            <p:cNvSpPr/>
            <p:nvPr/>
          </p:nvSpPr>
          <p:spPr>
            <a:xfrm>
              <a:off x="3838454" y="1138966"/>
              <a:ext cx="4385300" cy="2935345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16;p35"/>
            <p:cNvSpPr/>
            <p:nvPr/>
          </p:nvSpPr>
          <p:spPr>
            <a:xfrm>
              <a:off x="3409554" y="4130915"/>
              <a:ext cx="5244710" cy="80863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17;p35"/>
            <p:cNvSpPr/>
            <p:nvPr/>
          </p:nvSpPr>
          <p:spPr>
            <a:xfrm>
              <a:off x="3409554" y="4066224"/>
              <a:ext cx="5243901" cy="64690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18;p35"/>
            <p:cNvSpPr/>
            <p:nvPr/>
          </p:nvSpPr>
          <p:spPr>
            <a:xfrm>
              <a:off x="5643068" y="4066224"/>
              <a:ext cx="767972" cy="40432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121900" tIns="60933" rIns="121900" bIns="60933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Text Box 14"/>
          <p:cNvSpPr txBox="1"/>
          <p:nvPr/>
        </p:nvSpPr>
        <p:spPr>
          <a:xfrm>
            <a:off x="447040" y="2806700"/>
            <a:ext cx="45040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Helvetica Bold" charset="0"/>
                <a:ea typeface="Apple SD Gothic Neo Heavy" panose="02000300000000000000" charset="-122"/>
                <a:cs typeface="Helvetica Bold" charset="0"/>
                <a:sym typeface="+mn-ea"/>
              </a:rPr>
              <a:t>Framework</a:t>
            </a:r>
            <a:endParaRPr 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Helvetica Bold" charset="0"/>
              <a:ea typeface="Apple SD Gothic Neo Heavy" panose="02000300000000000000" charset="-122"/>
              <a:cs typeface="Helvetica Bold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43255" y="3328670"/>
            <a:ext cx="4533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Framework using Selenium and Cucumber</a:t>
            </a:r>
            <a:endParaRPr lang="en-US"/>
          </a:p>
        </p:txBody>
      </p:sp>
      <p:pic>
        <p:nvPicPr>
          <p:cNvPr id="7" name="Picture 6" descr="cucumber-logo-svg-vector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72550" y="2762250"/>
            <a:ext cx="978535" cy="1128395"/>
          </a:xfrm>
          <a:prstGeom prst="rect">
            <a:avLst/>
          </a:prstGeom>
        </p:spPr>
      </p:pic>
      <p:pic>
        <p:nvPicPr>
          <p:cNvPr id="4" name="Picture 3" descr="selenium-icon-512x496-obrnvg2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55" y="2847340"/>
            <a:ext cx="988695" cy="958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619750" y="3065145"/>
            <a:ext cx="56413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Helvetica Bold" charset="0"/>
                <a:ea typeface="Apple SD Gothic Neo Heavy" panose="02000300000000000000" charset="-122"/>
                <a:cs typeface="Helvetica Bold" charset="0"/>
                <a:sym typeface="+mn-ea"/>
              </a:rPr>
              <a:t>x</a:t>
            </a:r>
            <a:endParaRPr 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Helvetica Bold" charset="0"/>
              <a:ea typeface="Apple SD Gothic Neo Heavy" panose="02000300000000000000" charset="-122"/>
              <a:cs typeface="Helvetica Bold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Icon&#10;&#10;Description automatically generated with low confidence"/>
          <p:cNvPicPr>
            <a:picLocks noChangeAspect="1"/>
          </p:cNvPicPr>
          <p:nvPr/>
        </p:nvPicPr>
        <p:blipFill rotWithShape="1">
          <a:blip r:embed="rId1">
            <a:alphaModFix amt="15000"/>
          </a:blip>
          <a:srcRect t="1" r="66314" b="4224"/>
          <a:stretch>
            <a:fillRect/>
          </a:stretch>
        </p:blipFill>
        <p:spPr>
          <a:xfrm>
            <a:off x="6941185" y="-945515"/>
            <a:ext cx="9114790" cy="8502650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low confidence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rot="5400000">
            <a:off x="-745742" y="951588"/>
            <a:ext cx="2833023" cy="929587"/>
          </a:xfrm>
          <a:prstGeom prst="rect">
            <a:avLst/>
          </a:prstGeom>
        </p:spPr>
      </p:pic>
      <p:pic>
        <p:nvPicPr>
          <p:cNvPr id="5" name="Picture 4" descr="Icon&#10;&#10;Description automatically generated with low confidence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rot="5400000">
            <a:off x="-745742" y="3784323"/>
            <a:ext cx="2833023" cy="929587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low confidence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rot="5400000">
            <a:off x="-745742" y="6617058"/>
            <a:ext cx="2833023" cy="929587"/>
          </a:xfrm>
          <a:prstGeom prst="rect">
            <a:avLst/>
          </a:prstGeom>
        </p:spPr>
      </p:pic>
      <p:sp>
        <p:nvSpPr>
          <p:cNvPr id="28" name="Text Box 27"/>
          <p:cNvSpPr txBox="1"/>
          <p:nvPr/>
        </p:nvSpPr>
        <p:spPr>
          <a:xfrm>
            <a:off x="3773805" y="2921635"/>
            <a:ext cx="564134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400" b="1" dirty="0">
                <a:solidFill>
                  <a:schemeClr val="tx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12700" dir="2700000" algn="tl" rotWithShape="0">
                    <a:schemeClr val="dk1">
                      <a:alpha val="54000"/>
                      <a:alpha val="40000"/>
                    </a:schemeClr>
                  </a:outerShdw>
                </a:effectLst>
                <a:latin typeface="Helvetica Bold" charset="0"/>
                <a:ea typeface="Apple SD Gothic Neo Heavy" panose="02000300000000000000" charset="-122"/>
                <a:cs typeface="Helvetica Bold" charset="0"/>
                <a:sym typeface="+mn-ea"/>
              </a:rPr>
              <a:t>WEB TESTING </a:t>
            </a:r>
            <a:endParaRPr lang="en-US" sz="4400" b="1" dirty="0">
              <a:solidFill>
                <a:schemeClr val="tx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12700" dir="2700000" algn="tl" rotWithShape="0">
                  <a:schemeClr val="dk1">
                    <a:alpha val="54000"/>
                    <a:alpha val="40000"/>
                  </a:schemeClr>
                </a:outerShdw>
              </a:effectLst>
              <a:latin typeface="Helvetica Bold" charset="0"/>
              <a:ea typeface="Apple SD Gothic Neo Heavy" panose="02000300000000000000" charset="-122"/>
              <a:cs typeface="Helvetica Bold" charset="0"/>
              <a:sym typeface="+mn-ea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alphaModFix amt="91000"/>
          </a:blip>
          <a:stretch>
            <a:fillRect/>
          </a:stretch>
        </p:blipFill>
        <p:spPr>
          <a:xfrm rot="21600000">
            <a:off x="0" y="2072640"/>
            <a:ext cx="3206115" cy="4785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fh_1"/>
          <p:cNvPicPr>
            <a:picLocks noChangeAspect="1"/>
          </p:cNvPicPr>
          <p:nvPr/>
        </p:nvPicPr>
        <p:blipFill>
          <a:blip r:embed="rId1">
            <a:alphaModFix amt="14000"/>
          </a:blip>
          <a:stretch>
            <a:fillRect/>
          </a:stretch>
        </p:blipFill>
        <p:spPr>
          <a:xfrm>
            <a:off x="1528445" y="848995"/>
            <a:ext cx="9144000" cy="68580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4184650" y="4993005"/>
            <a:ext cx="41459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oteworthy Bold" panose="02000400000000000000" charset="0"/>
                <a:cs typeface="Noteworthy Bold" panose="02000400000000000000" charset="0"/>
              </a:rPr>
              <a:t>Pengganti report meeting / report harian</a:t>
            </a:r>
            <a:endParaRPr lang="en-US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Noteworthy Bold" panose="02000400000000000000" charset="0"/>
              <a:cs typeface="Noteworthy Bold" panose="02000400000000000000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132070" y="2400300"/>
            <a:ext cx="1936115" cy="193611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Screen Shot 2022-12-02 at 18.45.46"/>
          <p:cNvPicPr>
            <a:picLocks noChangeAspect="1"/>
          </p:cNvPicPr>
          <p:nvPr/>
        </p:nvPicPr>
        <p:blipFill>
          <a:blip r:embed="rId2"/>
          <a:srcRect l="42340" t="46467" r="43257" b="31819"/>
          <a:stretch>
            <a:fillRect/>
          </a:stretch>
        </p:blipFill>
        <p:spPr>
          <a:xfrm>
            <a:off x="5175250" y="2461260"/>
            <a:ext cx="1850390" cy="1814830"/>
          </a:xfrm>
          <a:prstGeom prst="roundRect">
            <a:avLst/>
          </a:prstGeom>
          <a:noFill/>
          <a:effectLst>
            <a:softEdge rad="38100"/>
          </a:effectLst>
          <a:scene3d>
            <a:camera prst="orthographicFront"/>
            <a:lightRig rig="twoPt" dir="t">
              <a:rot lat="0" lon="0" rev="12000000"/>
            </a:lightRig>
          </a:scene3d>
          <a:sp3d prstMaterial="metal"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54225" y="1446530"/>
            <a:ext cx="8084185" cy="372745"/>
          </a:xfrm>
        </p:spPr>
        <p:txBody>
          <a:bodyPr>
            <a:normAutofit fontScale="90000"/>
          </a:bodyPr>
          <a:p>
            <a:pPr algn="ctr"/>
            <a:r>
              <a:rPr lang="en-US" sz="2665" dirty="0"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Helvetica Neue Bold" panose="02000503000000020004" charset="0"/>
                <a:cs typeface="Helvetica Neue Bold" panose="02000503000000020004" charset="0"/>
              </a:rPr>
              <a:t>WHAT      CICLE FEATURES WILL BE TESTED ?</a:t>
            </a:r>
            <a:endParaRPr lang="en-US" sz="2665" dirty="0">
              <a:solidFill>
                <a:schemeClr val="tx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Helvetica Neue Bold" panose="02000503000000020004" charset="0"/>
              <a:cs typeface="Helvetica Neue Bold" panose="02000503000000020004" charset="0"/>
            </a:endParaRPr>
          </a:p>
        </p:txBody>
      </p:sp>
      <p:pic>
        <p:nvPicPr>
          <p:cNvPr id="9" name="Picture 8" descr="Icon&#10;&#10;Description automatically generated with low confidence"/>
          <p:cNvPicPr>
            <a:picLocks noChangeAspect="1"/>
          </p:cNvPicPr>
          <p:nvPr/>
        </p:nvPicPr>
        <p:blipFill rotWithShape="1">
          <a:blip r:embed="rId3"/>
          <a:srcRect t="1" r="66314" b="4224"/>
          <a:stretch>
            <a:fillRect/>
          </a:stretch>
        </p:blipFill>
        <p:spPr>
          <a:xfrm>
            <a:off x="3738880" y="1428750"/>
            <a:ext cx="360045" cy="335915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6524625" y="3255645"/>
            <a:ext cx="1011555" cy="1813560"/>
          </a:xfrm>
          <a:custGeom>
            <a:avLst/>
            <a:gdLst>
              <a:gd name="connisteX0" fmla="*/ 9525 w 1812291"/>
              <a:gd name="connsiteY0" fmla="*/ 0 h 1793875"/>
              <a:gd name="connisteX1" fmla="*/ 1812290 w 1812291"/>
              <a:gd name="connsiteY1" fmla="*/ 944245 h 1793875"/>
              <a:gd name="connisteX2" fmla="*/ 0 w 1812291"/>
              <a:gd name="connsiteY2" fmla="*/ 1793875 h 17938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812292" h="1793875">
                <a:moveTo>
                  <a:pt x="9525" y="0"/>
                </a:moveTo>
                <a:cubicBezTo>
                  <a:pt x="406400" y="172085"/>
                  <a:pt x="1814195" y="585470"/>
                  <a:pt x="1812290" y="944245"/>
                </a:cubicBezTo>
                <a:cubicBezTo>
                  <a:pt x="1810385" y="1303020"/>
                  <a:pt x="398780" y="1642745"/>
                  <a:pt x="0" y="1793875"/>
                </a:cubicBez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outerShdw blurRad="50800" dist="50800" dir="5400000" algn="ctr" rotWithShape="0">
              <a:srgbClr val="4D4D4D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36855" y="935355"/>
            <a:ext cx="35420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1. Checkin - Main Page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68375" y="1395730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348105" y="1791970"/>
            <a:ext cx="503110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verify create checkin button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verify dropdown menu button on the upper left side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verify its questions can be open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36855" y="2593975"/>
            <a:ext cx="4067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2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Add Checkin 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69010" y="3082290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348740" y="3478530"/>
            <a:ext cx="519112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 input text in type your question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 select one of day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 select all day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 input valid time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 select all subscriber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cancel add checkin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19480" y="4862195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348740" y="5227955"/>
            <a:ext cx="75184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without input text in type your question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 input empty text using spaces button as empty character in type your question field</a:t>
            </a:r>
            <a:endParaRPr lang="en-US" sz="1400">
              <a:solidFill>
                <a:schemeClr val="bg1"/>
              </a:solidFill>
              <a:highlight>
                <a:srgbClr val="FF0000"/>
              </a:highlight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add checkin with input invalid time without fill question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8867140" y="1699260"/>
            <a:ext cx="25355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Passed 		= 3 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867140" y="3755390"/>
            <a:ext cx="25355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Passed 		= 6 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867140" y="5227955"/>
            <a:ext cx="25787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Passed 		= 2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Failed 		= 1 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</a:rPr>
              <a:t>Percentage 		= 66,6%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236855" y="882650"/>
            <a:ext cx="40563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3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Edit Checkin 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69010" y="1370965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348740" y="1767205"/>
            <a:ext cx="542480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checkin by input new text in type your question field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checkin by adding all day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checkin by adding new subscriber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checkin by adding all subscriber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checkin by set check in as private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cancels to edit checkin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19480" y="3150870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348740" y="3516630"/>
            <a:ext cx="70338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checkin with input empty text in type your question field</a:t>
            </a:r>
            <a:endParaRPr lang="en-US" sz="1400">
              <a:solidFill>
                <a:schemeClr val="bg1"/>
              </a:solidFill>
              <a:highlight>
                <a:srgbClr val="FF0000"/>
              </a:highlight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highlight>
                  <a:srgbClr val="FF0000"/>
                </a:highlight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edit checkin with input empty text using spaces button as empty character in type your question field</a:t>
            </a:r>
            <a:endParaRPr lang="en-US" sz="1400">
              <a:solidFill>
                <a:schemeClr val="bg1"/>
              </a:solidFill>
              <a:highlight>
                <a:srgbClr val="FF0000"/>
              </a:highlight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36855" y="4342130"/>
            <a:ext cx="4583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Font typeface="+mj-lt"/>
              <a:buAutoNum type="arabicPeriod" startAt="4"/>
            </a:pPr>
            <a:r>
              <a:rPr lang="en-US" sz="2400" b="1">
                <a:latin typeface="Helvetica Neue Bold" panose="02000503000000020004" charset="0"/>
                <a:cs typeface="Helvetica Neue Bold" panose="02000503000000020004" charset="0"/>
                <a:sym typeface="+mn-ea"/>
              </a:rPr>
              <a:t>Checkin - Archive Checkin </a:t>
            </a:r>
            <a:endParaRPr lang="en-US" sz="2400" b="1">
              <a:latin typeface="Helvetica Neue Bold" panose="02000503000000020004" charset="0"/>
              <a:cs typeface="Helvetica Neue Bold" panose="020005030000000200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69010" y="4830445"/>
            <a:ext cx="207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Positive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48740" y="5226685"/>
            <a:ext cx="21837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400"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archive checkin</a:t>
            </a:r>
            <a:endParaRPr lang="en-US" sz="1400"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19480" y="5669280"/>
            <a:ext cx="2175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Helvetica Neue Medium" panose="02000503000000020004" charset="0"/>
                <a:cs typeface="Helvetica Neue Medium" panose="02000503000000020004" charset="0"/>
              </a:rPr>
              <a:t>Negative Test Case</a:t>
            </a:r>
            <a:endParaRPr lang="en-US">
              <a:latin typeface="Helvetica Neue Medium" panose="02000503000000020004" charset="0"/>
              <a:cs typeface="Helvetica Neue Medium" panose="020005030000000200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348740" y="6035040"/>
            <a:ext cx="39173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Clr>
                <a:srgbClr val="000000"/>
              </a:buClr>
              <a:buFont typeface="+mj-lt"/>
              <a:buAutoNum type="arabicPeriod"/>
            </a:pPr>
            <a:r>
              <a:rPr lang="en-US" sz="1400">
                <a:solidFill>
                  <a:schemeClr val="tx1"/>
                </a:solidFill>
                <a:latin typeface="Helvetica Neue Light" panose="02000503000000020004" charset="0"/>
                <a:cs typeface="Helvetica Neue Light" panose="02000503000000020004" charset="0"/>
                <a:sym typeface="+mn-ea"/>
              </a:rPr>
              <a:t>User archive checkin with already archived</a:t>
            </a:r>
            <a:endParaRPr lang="en-US" sz="1400">
              <a:solidFill>
                <a:schemeClr val="tx1"/>
              </a:solidFill>
              <a:latin typeface="Helvetica Neue Light" panose="02000503000000020004" charset="0"/>
              <a:cs typeface="Helvetica Neue Light" panose="020005030000000200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382635" y="2044065"/>
            <a:ext cx="35153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6 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382635" y="3345180"/>
            <a:ext cx="35153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2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382635" y="4802505"/>
            <a:ext cx="35153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1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8382635" y="5717540"/>
            <a:ext cx="35153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Passed 		= 1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Failed 		= 0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-----------------------------------------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</a:endParaRPr>
          </a:p>
          <a:p>
            <a:pPr algn="l"/>
            <a:r>
              <a:rPr lang="en-US" sz="1200" b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Bold" charset="0"/>
                <a:cs typeface="Helvetica Bold" charset="0"/>
                <a:sym typeface="+mn-ea"/>
              </a:rPr>
              <a:t>Percentage 		= 100%</a:t>
            </a:r>
            <a:endParaRPr lang="en-US" sz="1200" b="1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Helvetica Bold" charset="0"/>
              <a:cs typeface="Helvetica 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8" grpId="0"/>
      <p:bldP spid="18" grpId="1"/>
      <p:bldP spid="19" grpId="0"/>
      <p:bldP spid="1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20055</Words>
  <Application>WPS Presentation</Application>
  <PresentationFormat>Widescreen</PresentationFormat>
  <Paragraphs>1301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9" baseType="lpstr">
      <vt:lpstr>Arial</vt:lpstr>
      <vt:lpstr>SimSun</vt:lpstr>
      <vt:lpstr>Wingdings</vt:lpstr>
      <vt:lpstr>Helvetica Neue Bold</vt:lpstr>
      <vt:lpstr>Apple SD Gothic Neo Heavy</vt:lpstr>
      <vt:lpstr>Wingdings</vt:lpstr>
      <vt:lpstr>Helvetica Bold</vt:lpstr>
      <vt:lpstr>Helvetica Neue Light</vt:lpstr>
      <vt:lpstr>Calibri</vt:lpstr>
      <vt:lpstr>Helvetica</vt:lpstr>
      <vt:lpstr>Noteworthy Bold</vt:lpstr>
      <vt:lpstr>Helvetica Neue Medium</vt:lpstr>
      <vt:lpstr>Helvetica Neue Bold Italic</vt:lpstr>
      <vt:lpstr>Poppins</vt:lpstr>
      <vt:lpstr>Thonburi</vt:lpstr>
      <vt:lpstr>Poppins</vt:lpstr>
      <vt:lpstr>Calibri</vt:lpstr>
      <vt:lpstr>Helvetica Neue</vt:lpstr>
      <vt:lpstr>Heiti TC Light</vt:lpstr>
      <vt:lpstr>Microsoft YaHei</vt:lpstr>
      <vt:lpstr>汉仪旗黑</vt:lpstr>
      <vt:lpstr>Arial Unicode MS</vt:lpstr>
      <vt:lpstr>Calibri Light</vt:lpstr>
      <vt:lpstr>苹方-简</vt:lpstr>
      <vt:lpstr>宋体-简</vt:lpstr>
      <vt:lpstr>Office Theme</vt:lpstr>
      <vt:lpstr>PowerPoint 演示文稿</vt:lpstr>
      <vt:lpstr>OVERVIEW</vt:lpstr>
      <vt:lpstr>PowerPoint 演示文稿</vt:lpstr>
      <vt:lpstr>PowerPoint 演示文稿</vt:lpstr>
      <vt:lpstr>PowerPoint 演示文稿</vt:lpstr>
      <vt:lpstr>PowerPoint 演示文稿</vt:lpstr>
      <vt:lpstr>WHAT      CICLE FEATURES WILL BE TESTED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MOBILE TESTING</vt:lpstr>
      <vt:lpstr>PowerPoint 演示文稿</vt:lpstr>
      <vt:lpstr>Android Studio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 AND SUGGESTION</vt:lpstr>
      <vt:lpstr>PowerPoint 演示文稿</vt:lpstr>
      <vt:lpstr>PowerPoint 演示文稿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sandikurnia</dc:creator>
  <cp:lastModifiedBy>sandikurnia</cp:lastModifiedBy>
  <cp:revision>22</cp:revision>
  <dcterms:created xsi:type="dcterms:W3CDTF">2023-01-04T05:28:57Z</dcterms:created>
  <dcterms:modified xsi:type="dcterms:W3CDTF">2023-01-04T05:28:57Z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1033-4.7.1.7786</vt:lpwstr>
  </property>
</Properties>
</file>